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5" r:id="rId10"/>
    <p:sldId id="266" r:id="rId1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728" y="-13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0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1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8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1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5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BBD3-94BB-4C4D-A9F7-BE32089D982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99FF-2D2F-4934-97C3-7998AB4E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8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mesh.modi@utu.ac.in" TargetMode="External"/><Relationship Id="rId2" Type="http://schemas.openxmlformats.org/officeDocument/2006/relationships/hyperlink" Target="mailto:director.rbsa@utu.ac.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deep.sisodia@utu.ac.i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8" y="3429000"/>
            <a:ext cx="5943601" cy="2743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69576" y="3758469"/>
            <a:ext cx="6874566" cy="2084261"/>
            <a:chOff x="-1" y="3731278"/>
            <a:chExt cx="6874566" cy="2084261"/>
          </a:xfrm>
        </p:grpSpPr>
        <p:sp>
          <p:nvSpPr>
            <p:cNvPr id="5" name="TextBox 4"/>
            <p:cNvSpPr txBox="1"/>
            <p:nvPr/>
          </p:nvSpPr>
          <p:spPr>
            <a:xfrm>
              <a:off x="-1" y="3731278"/>
              <a:ext cx="685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ambria" pitchFamily="18" charset="0"/>
                </a:rPr>
                <a:t>Raman Bhakta</a:t>
              </a:r>
            </a:p>
            <a:p>
              <a:pPr algn="ctr"/>
              <a:r>
                <a:rPr lang="en-US" b="1" dirty="0">
                  <a:latin typeface="Cambria" pitchFamily="18" charset="0"/>
                </a:rPr>
                <a:t>School of Architecture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565" y="4430544"/>
              <a:ext cx="6858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ANNUAL REPORT</a:t>
              </a:r>
            </a:p>
            <a:p>
              <a:pPr algn="ctr"/>
              <a:r>
                <a:rPr lang="en-US" sz="4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2021-22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533400"/>
            <a:ext cx="1828800" cy="1828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7391400"/>
            <a:ext cx="1828799" cy="189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1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DETAILS OF CELLS &amp; COMMITTEES </a:t>
            </a:r>
            <a:r>
              <a:rPr lang="en-US" sz="1200" i="1" dirty="0">
                <a:latin typeface="Cambria" pitchFamily="18" charset="0"/>
              </a:rPr>
              <a:t>(contd.)</a:t>
            </a:r>
            <a:endParaRPr lang="en-US" sz="1600" b="1" dirty="0">
              <a:latin typeface="Cambr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82104"/>
              </p:ext>
            </p:extLst>
          </p:nvPr>
        </p:nvGraphicFramePr>
        <p:xfrm>
          <a:off x="457200" y="909320"/>
          <a:ext cx="5908040" cy="818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No.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CELL/COMMITTEE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NAME OF THE MEMBER/S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DESIGNATION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9.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Building Maintenance Coordinator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Anand Mehta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Cambria" pitchFamily="18" charset="0"/>
                        </a:rPr>
                        <a:t>Ms.Shruti</a:t>
                      </a:r>
                      <a:r>
                        <a:rPr lang="en-US" sz="1200" dirty="0">
                          <a:latin typeface="Cambria" pitchFamily="18" charset="0"/>
                        </a:rPr>
                        <a:t> Patel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Sub-coordinator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10.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RBSA Academic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Panel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Sumesh Modi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Cambria" pitchFamily="18" charset="0"/>
                        </a:rPr>
                        <a:t>Head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Kishor Hathiwala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Dushyant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Thaker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Roopali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Shah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76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Sandeepsingh Sisodia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Manan Gandhi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5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11.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Admissions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Dhaval Shah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Architecture Admissions’ Coordinators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Rohan Desai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Time Table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</a:t>
                      </a:r>
                      <a:r>
                        <a:rPr lang="en-US" sz="1200" dirty="0" err="1">
                          <a:latin typeface="Cambria" pitchFamily="18" charset="0"/>
                        </a:rPr>
                        <a:t>Shaunak</a:t>
                      </a:r>
                      <a:r>
                        <a:rPr lang="en-US" sz="1200" dirty="0">
                          <a:latin typeface="Cambria" pitchFamily="18" charset="0"/>
                        </a:rPr>
                        <a:t>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Grievance </a:t>
                      </a:r>
                      <a:r>
                        <a:rPr lang="en-US" sz="1200" b="1" dirty="0" err="1">
                          <a:latin typeface="Cambria" pitchFamily="18" charset="0"/>
                        </a:rPr>
                        <a:t>Redressal</a:t>
                      </a:r>
                      <a:r>
                        <a:rPr lang="en-US" sz="1200" b="1" dirty="0">
                          <a:latin typeface="Cambria" pitchFamily="18" charset="0"/>
                        </a:rPr>
                        <a:t>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Aditi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International Collaboration Cell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Rohan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Sexual Harassment Prevention Cell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Aditi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Women’s Cell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</a:t>
                      </a:r>
                      <a:r>
                        <a:rPr lang="en-US" sz="1200" dirty="0" err="1">
                          <a:latin typeface="Cambria" pitchFamily="18" charset="0"/>
                        </a:rPr>
                        <a:t>Dinjal</a:t>
                      </a:r>
                      <a:r>
                        <a:rPr lang="en-US" sz="120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dirty="0" err="1">
                          <a:latin typeface="Cambria" pitchFamily="18" charset="0"/>
                        </a:rPr>
                        <a:t>Wadiwala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17.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Anti-Ragging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Shaunak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Desai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Coordinator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Kruti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Sub-coordinator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18.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Anti-Ragging Squad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Aditya Vyas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Male Faculty Representative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Aditi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Female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Faculty Representative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10</a:t>
            </a:r>
          </a:p>
        </p:txBody>
      </p:sp>
    </p:spTree>
    <p:extLst>
      <p:ext uri="{BB962C8B-B14F-4D97-AF65-F5344CB8AC3E}">
        <p14:creationId xmlns:p14="http://schemas.microsoft.com/office/powerpoint/2010/main" val="88689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DETAILS OF FACULTY MEMBERS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1F7FA08-C49B-A5D3-6232-88666677D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22701"/>
              </p:ext>
            </p:extLst>
          </p:nvPr>
        </p:nvGraphicFramePr>
        <p:xfrm>
          <a:off x="466072" y="990600"/>
          <a:ext cx="5925855" cy="6863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5171">
                  <a:extLst>
                    <a:ext uri="{9D8B030D-6E8A-4147-A177-3AD203B41FA5}">
                      <a16:colId xmlns:a16="http://schemas.microsoft.com/office/drawing/2014/main" val="2064773970"/>
                    </a:ext>
                  </a:extLst>
                </a:gridCol>
                <a:gridCol w="1185171">
                  <a:extLst>
                    <a:ext uri="{9D8B030D-6E8A-4147-A177-3AD203B41FA5}">
                      <a16:colId xmlns:a16="http://schemas.microsoft.com/office/drawing/2014/main" val="2380878213"/>
                    </a:ext>
                  </a:extLst>
                </a:gridCol>
                <a:gridCol w="1185171">
                  <a:extLst>
                    <a:ext uri="{9D8B030D-6E8A-4147-A177-3AD203B41FA5}">
                      <a16:colId xmlns:a16="http://schemas.microsoft.com/office/drawing/2014/main" val="2708150970"/>
                    </a:ext>
                  </a:extLst>
                </a:gridCol>
                <a:gridCol w="1185171">
                  <a:extLst>
                    <a:ext uri="{9D8B030D-6E8A-4147-A177-3AD203B41FA5}">
                      <a16:colId xmlns:a16="http://schemas.microsoft.com/office/drawing/2014/main" val="3956049545"/>
                    </a:ext>
                  </a:extLst>
                </a:gridCol>
                <a:gridCol w="1185171">
                  <a:extLst>
                    <a:ext uri="{9D8B030D-6E8A-4147-A177-3AD203B41FA5}">
                      <a16:colId xmlns:a16="http://schemas.microsoft.com/office/drawing/2014/main" val="2869996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Sr. 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</a:rPr>
                        <a:t>No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Academic</a:t>
                      </a:r>
                    </a:p>
                    <a:p>
                      <a:pPr algn="ctr"/>
                      <a:r>
                        <a:rPr lang="en-US" sz="1200" dirty="0"/>
                        <a:t>Designation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Administrative Designation</a:t>
                      </a:r>
                    </a:p>
                    <a:p>
                      <a:pPr algn="ctr"/>
                      <a:r>
                        <a:rPr lang="en-US" sz="900" dirty="0"/>
                        <a:t>(if any)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Academic Qualifications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39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Ar. Sumesh M. Modi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Professor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Director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B.Arch.</a:t>
                      </a:r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1100" dirty="0"/>
                        <a:t>M.Arch. (Conservation)</a:t>
                      </a:r>
                    </a:p>
                    <a:p>
                      <a:pPr algn="ctr"/>
                      <a:r>
                        <a:rPr lang="en-US" sz="900" dirty="0"/>
                        <a:t>(School</a:t>
                      </a:r>
                      <a:r>
                        <a:rPr lang="en-US" sz="900" baseline="0" dirty="0"/>
                        <a:t> of Planning and Architecture, New Delhi)</a:t>
                      </a:r>
                      <a:endParaRPr lang="en-US" sz="900" dirty="0"/>
                    </a:p>
                    <a:p>
                      <a:pPr algn="ctr"/>
                      <a:endParaRPr lang="en-US" sz="600" dirty="0"/>
                    </a:p>
                    <a:p>
                      <a:pPr algn="ctr"/>
                      <a:r>
                        <a:rPr lang="en-US" sz="1100" dirty="0"/>
                        <a:t>Ph.D. (Pursuing)</a:t>
                      </a:r>
                    </a:p>
                    <a:p>
                      <a:pPr algn="ctr"/>
                      <a:r>
                        <a:rPr lang="en-US" sz="900" dirty="0"/>
                        <a:t>(PRASADA Scholarship,</a:t>
                      </a:r>
                      <a:r>
                        <a:rPr lang="en-US" sz="900" baseline="0" dirty="0"/>
                        <a:t> Cardiff University, UK)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63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Ar. Kishor Hathiwala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Professor</a:t>
                      </a:r>
                    </a:p>
                    <a:p>
                      <a:pPr algn="ctr"/>
                      <a:r>
                        <a:rPr lang="en-US" sz="1100" dirty="0"/>
                        <a:t>Design</a:t>
                      </a:r>
                      <a:r>
                        <a:rPr lang="en-US" sz="1100" baseline="0" dirty="0"/>
                        <a:t> Chair</a:t>
                      </a:r>
                    </a:p>
                    <a:p>
                      <a:pPr algn="ctr"/>
                      <a:r>
                        <a:rPr lang="en-US" sz="1100" baseline="0" dirty="0"/>
                        <a:t>(Tenure)</a:t>
                      </a:r>
                      <a:endParaRPr lang="en-US" sz="1100" i="1" baseline="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B.Arch.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963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Ar. </a:t>
                      </a:r>
                      <a:r>
                        <a:rPr lang="en-US" sz="1100" dirty="0" err="1"/>
                        <a:t>Punita</a:t>
                      </a:r>
                      <a:r>
                        <a:rPr lang="en-US" sz="1100" dirty="0"/>
                        <a:t> Mehta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Design Mentor</a:t>
                      </a:r>
                      <a:endParaRPr lang="en-US" sz="1100" i="1" baseline="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err="1"/>
                        <a:t>G.D.Arch</a:t>
                      </a:r>
                      <a:r>
                        <a:rPr lang="en-IN" sz="1100" dirty="0"/>
                        <a:t>. (CEPT)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550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Ar. Sandeepsingh Sisodia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/>
                        <a:t>Associate</a:t>
                      </a:r>
                    </a:p>
                    <a:p>
                      <a:pPr algn="ctr"/>
                      <a:r>
                        <a:rPr lang="en-US" sz="1100" baseline="0" dirty="0"/>
                        <a:t>Professor</a:t>
                      </a:r>
                      <a:endParaRPr lang="en-US" sz="1100" baseline="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Programme</a:t>
                      </a:r>
                      <a:r>
                        <a:rPr lang="en-US" sz="1100" dirty="0"/>
                        <a:t> Coordinator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Dean,</a:t>
                      </a:r>
                      <a:r>
                        <a:rPr lang="en-US" sz="1100" baseline="0" dirty="0"/>
                        <a:t> Faculty of</a:t>
                      </a:r>
                    </a:p>
                    <a:p>
                      <a:pPr algn="ctr"/>
                      <a:r>
                        <a:rPr lang="en-US" sz="1100" baseline="0" dirty="0"/>
                        <a:t>Design, Planning and Architecture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B.Arch.</a:t>
                      </a:r>
                    </a:p>
                    <a:p>
                      <a:pPr algn="ctr"/>
                      <a:endParaRPr lang="en-US" sz="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M.Arch.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(Knowlton School of Architecture, The Ohio State University, USA)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494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Ar. Aditi Joshi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Assistant</a:t>
                      </a:r>
                    </a:p>
                    <a:p>
                      <a:pPr algn="ctr"/>
                      <a:r>
                        <a:rPr lang="en-US" sz="1100" dirty="0"/>
                        <a:t>Professor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B.Arch.</a:t>
                      </a:r>
                    </a:p>
                    <a:p>
                      <a:pPr algn="ctr"/>
                      <a:endParaRPr lang="en-US" sz="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M.Tech. (Urban Planning)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(SVNIT, Surat)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706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06.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Manan Gandhi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M.Arch. (City Design)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(SCET, Surat)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065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Aditya Vyas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PGP (ACM)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(NICMAR, Hyderabad)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049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3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DETAILS OF FACULTY MEMBERS </a:t>
            </a:r>
            <a:r>
              <a:rPr lang="en-US" sz="1200" i="1" dirty="0">
                <a:latin typeface="Cambria" pitchFamily="18" charset="0"/>
              </a:rPr>
              <a:t>(contd.)</a:t>
            </a:r>
            <a:endParaRPr lang="en-US" sz="1600" b="1" dirty="0">
              <a:latin typeface="Cambr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25350"/>
              </p:ext>
            </p:extLst>
          </p:nvPr>
        </p:nvGraphicFramePr>
        <p:xfrm>
          <a:off x="457200" y="883920"/>
          <a:ext cx="5943600" cy="574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Academic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Administrative Designation</a:t>
                      </a:r>
                    </a:p>
                    <a:p>
                      <a:pPr algn="ctr"/>
                      <a:r>
                        <a:rPr lang="en-US" sz="900" i="1" dirty="0">
                          <a:latin typeface="Cambria" pitchFamily="18" charset="0"/>
                        </a:rPr>
                        <a:t>(if any)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Academic Qualifications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08.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Hatim Khapra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Professor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-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>
                          <a:latin typeface="Cambria" pitchFamily="18" charset="0"/>
                        </a:rPr>
                        <a:t>PGP (ACM)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>
                          <a:latin typeface="Cambria" pitchFamily="18" charset="0"/>
                        </a:rPr>
                        <a:t>(NICMAR, Pune)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09.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Cambria" pitchFamily="18" charset="0"/>
                        </a:rPr>
                        <a:t>Ar. Dhaval Shah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>
                          <a:latin typeface="Cambria" pitchFamily="18" charset="0"/>
                        </a:rPr>
                        <a:t>M.Arch. (City Design)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>
                          <a:latin typeface="Cambria" pitchFamily="18" charset="0"/>
                        </a:rPr>
                        <a:t>(SCET, Surat)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Cambria" pitchFamily="18" charset="0"/>
                        </a:rPr>
                        <a:t>Ar. Umesh Pathak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Professor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Master of Urban Planning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(Institute of Architecture, HNGU, Patan)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Cambria" pitchFamily="18" charset="0"/>
                        </a:rPr>
                        <a:t>Ar. Rohan Desai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Professor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ambria" pitchFamily="18" charset="0"/>
                        </a:rPr>
                        <a:t>-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Master of Urban Planning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(Institute of Architecture, HNGU, Patan)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Anjul Meghpara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B.Arch.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Master of Urban Planning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900" i="1" baseline="0" dirty="0" err="1">
                          <a:latin typeface="Cambria" pitchFamily="18" charset="0"/>
                        </a:rPr>
                        <a:t>Parul</a:t>
                      </a:r>
                      <a:r>
                        <a:rPr lang="en-US" sz="900" i="1" baseline="0" dirty="0">
                          <a:latin typeface="Cambria" pitchFamily="18" charset="0"/>
                        </a:rPr>
                        <a:t> Institute of Architecture &amp; Research, Vadodara)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Er. Anand Mehta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  <a:p>
                      <a:pPr algn="ctr"/>
                      <a:r>
                        <a:rPr lang="en-US" sz="1100" i="1" dirty="0">
                          <a:latin typeface="Cambria" pitchFamily="18" charset="0"/>
                        </a:rPr>
                        <a:t>(Allied field)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Cambria" pitchFamily="18" charset="0"/>
                        </a:rPr>
                        <a:t>B.Tech</a:t>
                      </a:r>
                      <a:r>
                        <a:rPr lang="en-US" sz="1100" i="0" baseline="0" dirty="0">
                          <a:latin typeface="Cambria" pitchFamily="18" charset="0"/>
                        </a:rPr>
                        <a:t>. (Hons.)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(Civil Construction)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i="0" baseline="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M.S. (Civil - Structures)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(Virginia Tech, USA)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2</a:t>
            </a:r>
          </a:p>
        </p:txBody>
      </p:sp>
    </p:spTree>
    <p:extLst>
      <p:ext uri="{BB962C8B-B14F-4D97-AF65-F5344CB8AC3E}">
        <p14:creationId xmlns:p14="http://schemas.microsoft.com/office/powerpoint/2010/main" val="261529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DETAILS OF FACULTY MEMBERS </a:t>
            </a:r>
            <a:r>
              <a:rPr lang="en-US" sz="1200" i="1" dirty="0">
                <a:latin typeface="Cambria" pitchFamily="18" charset="0"/>
              </a:rPr>
              <a:t>(contd.)</a:t>
            </a:r>
            <a:endParaRPr lang="en-US" sz="1600" b="1" dirty="0">
              <a:latin typeface="Cambr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78749"/>
              </p:ext>
            </p:extLst>
          </p:nvPr>
        </p:nvGraphicFramePr>
        <p:xfrm>
          <a:off x="457200" y="883920"/>
          <a:ext cx="5943600" cy="6593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Academic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Administrative Designation</a:t>
                      </a:r>
                    </a:p>
                    <a:p>
                      <a:pPr algn="ctr"/>
                      <a:r>
                        <a:rPr lang="en-US" sz="900" i="1" dirty="0">
                          <a:latin typeface="Cambria" pitchFamily="18" charset="0"/>
                        </a:rPr>
                        <a:t>(if any)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Academic Qualifications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</a:t>
                      </a:r>
                      <a:r>
                        <a:rPr lang="en-US" sz="1100" dirty="0" err="1">
                          <a:latin typeface="Cambria" pitchFamily="18" charset="0"/>
                        </a:rPr>
                        <a:t>Dhruti</a:t>
                      </a:r>
                      <a:r>
                        <a:rPr lang="en-US" sz="1100" dirty="0">
                          <a:latin typeface="Cambria" pitchFamily="18" charset="0"/>
                        </a:rPr>
                        <a:t> Shah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1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B.Arch.</a:t>
                      </a:r>
                    </a:p>
                    <a:p>
                      <a:pPr marL="0" algn="ctr" defTabSz="914400" rtl="0" eaLnBrk="1" latinLnBrk="0" hangingPunct="1"/>
                      <a:r>
                        <a:rPr lang="en-IN" sz="11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(Bachelor of Architecture),</a:t>
                      </a:r>
                    </a:p>
                    <a:p>
                      <a:pPr marL="0" algn="ctr" defTabSz="914400" rtl="0" eaLnBrk="1" latinLnBrk="0" hangingPunct="1"/>
                      <a:r>
                        <a:rPr lang="en-IN" sz="1100" kern="120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M.Arch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.(Urban Conservation)</a:t>
                      </a:r>
                    </a:p>
                    <a:p>
                      <a:pPr marL="0" algn="ctr" defTabSz="914400" rtl="0" eaLnBrk="1" latinLnBrk="0" hangingPunct="1"/>
                      <a:r>
                        <a:rPr lang="en-IN" sz="900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(Kamala Raheja Institute of Architecture &amp; Environmental Studies, Mumbai University, Maharashtra)</a:t>
                      </a:r>
                      <a:endParaRPr lang="en-US" sz="900" i="1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Ar. </a:t>
                      </a:r>
                      <a:r>
                        <a:rPr lang="en-US" sz="1100" dirty="0" err="1">
                          <a:latin typeface="Cambria" pitchFamily="18" charset="0"/>
                        </a:rPr>
                        <a:t>Kruti</a:t>
                      </a:r>
                      <a:r>
                        <a:rPr lang="en-US" sz="1100" dirty="0">
                          <a:latin typeface="Cambria" pitchFamily="18" charset="0"/>
                        </a:rPr>
                        <a:t>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  <a:p>
                      <a:pPr algn="ctr"/>
                      <a:endParaRPr lang="en-US" sz="11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B.Arch.</a:t>
                      </a:r>
                    </a:p>
                    <a:p>
                      <a:r>
                        <a:rPr lang="en-IN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(Bachelor of Architecture),</a:t>
                      </a:r>
                    </a:p>
                    <a:p>
                      <a:r>
                        <a:rPr lang="en-IN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M.Arch</a:t>
                      </a:r>
                      <a:r>
                        <a:rPr lang="en-IN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. (City Design)</a:t>
                      </a:r>
                    </a:p>
                    <a:p>
                      <a:r>
                        <a:rPr lang="en-IN" sz="900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(Master of Architecture in City Design, Faculty of Architecture, SCET, Surat)</a:t>
                      </a:r>
                      <a:endParaRPr lang="en-US" sz="900" i="1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Er. Pritesh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  <a:p>
                      <a:pPr algn="ctr"/>
                      <a:r>
                        <a:rPr lang="en-US" sz="1100" i="1" dirty="0">
                          <a:latin typeface="Cambria" pitchFamily="18" charset="0"/>
                        </a:rPr>
                        <a:t>(Allied field)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B.E. (Civil)</a:t>
                      </a:r>
                    </a:p>
                    <a:p>
                      <a:pPr algn="ctr"/>
                      <a:endParaRPr lang="en-US" sz="60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M.Tech. (Transportation)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900" i="1" baseline="0" dirty="0" err="1">
                          <a:latin typeface="Cambria" pitchFamily="18" charset="0"/>
                        </a:rPr>
                        <a:t>Parul</a:t>
                      </a:r>
                      <a:r>
                        <a:rPr lang="en-US" sz="900" i="1" baseline="0" dirty="0">
                          <a:latin typeface="Cambria" pitchFamily="18" charset="0"/>
                        </a:rPr>
                        <a:t> University)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mbria" pitchFamily="18" charset="0"/>
                        </a:rPr>
                        <a:t>Mr. Atul Bhavsar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Assistant</a:t>
                      </a:r>
                    </a:p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Professor</a:t>
                      </a:r>
                    </a:p>
                    <a:p>
                      <a:pPr algn="ctr"/>
                      <a:r>
                        <a:rPr lang="en-US" sz="1100" i="1" dirty="0">
                          <a:latin typeface="Cambria" pitchFamily="18" charset="0"/>
                        </a:rPr>
                        <a:t>(Allied field)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Cambria" pitchFamily="18" charset="0"/>
                        </a:rPr>
                        <a:t>Dip. in Applied Arts</a:t>
                      </a:r>
                      <a:endParaRPr lang="en-US" sz="1100" i="0" baseline="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i="0" baseline="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>
                          <a:latin typeface="Cambria" pitchFamily="18" charset="0"/>
                        </a:rPr>
                        <a:t>Art Teacher Diploma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i="0" baseline="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baseline="0" dirty="0">
                          <a:latin typeface="Cambria" pitchFamily="18" charset="0"/>
                        </a:rPr>
                        <a:t>Textile Design Certificate</a:t>
                      </a:r>
                      <a:endParaRPr lang="en-US" sz="9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dirty="0"/>
                        <a:t>Ms. </a:t>
                      </a:r>
                      <a:r>
                        <a:rPr lang="en-IN" sz="1100" dirty="0" err="1"/>
                        <a:t>Avadhuta</a:t>
                      </a:r>
                      <a:r>
                        <a:rPr lang="en-IN" sz="1100" dirty="0"/>
                        <a:t> Patel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Visiting Faculty</a:t>
                      </a:r>
                      <a:endParaRPr lang="en-US" sz="11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i="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B.A. (Programme) M.A</a:t>
                      </a:r>
                      <a:r>
                        <a:rPr lang="en-IN" sz="900" dirty="0"/>
                        <a:t>. </a:t>
                      </a:r>
                      <a:r>
                        <a:rPr lang="en-IN" sz="1100" i="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(English Literature) B.Ed. M.Phil.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07614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mbria" pitchFamily="18" charset="0"/>
                        </a:rPr>
                        <a:t>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dirty="0"/>
                        <a:t>Ms. Moksha Dave</a:t>
                      </a:r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Visiting Faculty</a:t>
                      </a:r>
                      <a:endParaRPr lang="en-US" sz="11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mbria" pitchFamily="18" charset="0"/>
                        </a:rPr>
                        <a:t>-</a:t>
                      </a: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11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M.Sc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. (</a:t>
                      </a: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Studies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M.Res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. (</a:t>
                      </a: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i="0" kern="1200" baseline="0" dirty="0" err="1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Studies</a:t>
                      </a:r>
                      <a:r>
                        <a:rPr lang="fr-FR" sz="1100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)</a:t>
                      </a:r>
                      <a:endParaRPr lang="en-US" sz="1100" i="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0560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3</a:t>
            </a:r>
          </a:p>
        </p:txBody>
      </p:sp>
    </p:spTree>
    <p:extLst>
      <p:ext uri="{BB962C8B-B14F-4D97-AF65-F5344CB8AC3E}">
        <p14:creationId xmlns:p14="http://schemas.microsoft.com/office/powerpoint/2010/main" val="128054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FACULTY &amp; STAFF LOGISTICS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0525" y="762000"/>
            <a:ext cx="6086475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u="sng" dirty="0">
                <a:latin typeface="Cambria" pitchFamily="18" charset="0"/>
              </a:rPr>
              <a:t>Director, Raman Bhakta School of Architecture</a:t>
            </a:r>
            <a:endParaRPr lang="en-US" sz="1200" u="sng" dirty="0">
              <a:latin typeface="Cambria" pitchFamily="18" charset="0"/>
            </a:endParaRPr>
          </a:p>
          <a:p>
            <a:r>
              <a:rPr lang="en-US" sz="1200" dirty="0">
                <a:latin typeface="Cambria" pitchFamily="18" charset="0"/>
              </a:rPr>
              <a:t>Ar. Sumesh M. Modi</a:t>
            </a:r>
          </a:p>
          <a:p>
            <a:r>
              <a:rPr lang="en-US" sz="1200" dirty="0">
                <a:latin typeface="Cambria" pitchFamily="18" charset="0"/>
                <a:hlinkClick r:id="rId2"/>
              </a:rPr>
              <a:t>director.rbsa@utu.ac.in</a:t>
            </a:r>
            <a:r>
              <a:rPr lang="en-US" sz="1200" dirty="0">
                <a:latin typeface="Cambria" pitchFamily="18" charset="0"/>
              </a:rPr>
              <a:t> | </a:t>
            </a:r>
            <a:r>
              <a:rPr lang="en-US" sz="1200" dirty="0">
                <a:latin typeface="Cambria" pitchFamily="18" charset="0"/>
                <a:hlinkClick r:id="rId3"/>
              </a:rPr>
              <a:t>sumesh.modi@utu.ac.in</a:t>
            </a:r>
            <a:endParaRPr lang="en-US" sz="1200" dirty="0">
              <a:latin typeface="Cambria" pitchFamily="18" charset="0"/>
            </a:endParaRPr>
          </a:p>
          <a:p>
            <a:r>
              <a:rPr lang="en-US" sz="1200" dirty="0">
                <a:latin typeface="Cambria" pitchFamily="18" charset="0"/>
              </a:rPr>
              <a:t>(O): +91 2625 290422</a:t>
            </a:r>
          </a:p>
          <a:p>
            <a:r>
              <a:rPr lang="en-US" sz="1200" dirty="0">
                <a:latin typeface="Cambria" pitchFamily="18" charset="0"/>
              </a:rPr>
              <a:t>(M): +91 98251 29961</a:t>
            </a:r>
          </a:p>
          <a:p>
            <a:endParaRPr lang="en-US" dirty="0"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200" b="1" u="sng" dirty="0">
                <a:latin typeface="Cambria" pitchFamily="18" charset="0"/>
              </a:rPr>
              <a:t>Dean, Faculty of Design, Planning and Architecture | </a:t>
            </a:r>
            <a:r>
              <a:rPr lang="en-US" sz="1200" b="1" u="sng" dirty="0" err="1">
                <a:latin typeface="Cambria" pitchFamily="18" charset="0"/>
              </a:rPr>
              <a:t>Programme</a:t>
            </a:r>
            <a:r>
              <a:rPr lang="en-US" sz="1200" b="1" u="sng" dirty="0">
                <a:latin typeface="Cambria" pitchFamily="18" charset="0"/>
              </a:rPr>
              <a:t> Coordinator, Raman Bhakta School of Architecture</a:t>
            </a:r>
          </a:p>
          <a:p>
            <a:pPr>
              <a:spcAft>
                <a:spcPts val="600"/>
              </a:spcAft>
            </a:pPr>
            <a:r>
              <a:rPr lang="pt-BR" sz="1200" dirty="0"/>
              <a:t>Ar. Sandeepsingh R. Sisodia </a:t>
            </a:r>
          </a:p>
          <a:p>
            <a:pPr>
              <a:spcAft>
                <a:spcPts val="600"/>
              </a:spcAft>
            </a:pPr>
            <a:r>
              <a:rPr lang="pt-BR" sz="1200" dirty="0">
                <a:hlinkClick r:id="rId4"/>
              </a:rPr>
              <a:t>sandeep.sisodia@utu.ac.in</a:t>
            </a:r>
            <a:endParaRPr lang="pt-BR" sz="1200" dirty="0"/>
          </a:p>
          <a:p>
            <a:pPr>
              <a:spcAft>
                <a:spcPts val="600"/>
              </a:spcAft>
            </a:pPr>
            <a:r>
              <a:rPr lang="pt-BR" sz="1200" dirty="0"/>
              <a:t> (M): +91 90990 71630 </a:t>
            </a:r>
            <a:endParaRPr lang="en-US" dirty="0"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200" b="1" u="sng" dirty="0">
                <a:latin typeface="Cambria" pitchFamily="18" charset="0"/>
              </a:rPr>
              <a:t>Faculty Logistics</a:t>
            </a:r>
            <a:endParaRPr lang="en-US" sz="1200" u="sng" dirty="0">
              <a:latin typeface="Cambria" pitchFamily="18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Professors – 1 full-time, 1 tenure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 Design Mentors – 1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Associate Professors – 1 full-time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Assistant Professors – 19 full-time</a:t>
            </a:r>
          </a:p>
          <a:p>
            <a:pPr marL="114300" indent="-114300">
              <a:buFont typeface="Arial" pitchFamily="34" charset="0"/>
              <a:buChar char="•"/>
            </a:pPr>
            <a:endParaRPr lang="en-US" dirty="0"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200" b="1" u="sng" dirty="0">
                <a:latin typeface="Cambria" pitchFamily="18" charset="0"/>
              </a:rPr>
              <a:t>Technical &amp; Supporting Staff</a:t>
            </a:r>
            <a:endParaRPr lang="en-US" sz="1200" u="sng" dirty="0">
              <a:latin typeface="Cambria" pitchFamily="18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Administration – 1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Librarian – 1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Peon – 1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Other support staff –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1475" y="60198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RAMAN BHAKTA RESEARCH &amp; DEVELOPMENT CELL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5867400"/>
            <a:ext cx="5934075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1475" y="6428601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u="sng" dirty="0">
                <a:latin typeface="Cambria" pitchFamily="18" charset="0"/>
              </a:rPr>
              <a:t>Executive Committee</a:t>
            </a:r>
            <a:endParaRPr lang="en-US" sz="1200" u="sng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55500"/>
              </p:ext>
            </p:extLst>
          </p:nvPr>
        </p:nvGraphicFramePr>
        <p:xfrm>
          <a:off x="457199" y="6858000"/>
          <a:ext cx="5934075" cy="239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Designation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mbria" pitchFamily="18" charset="0"/>
                        </a:rPr>
                        <a:t>Ar. Sumesh M. Modi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Chairperson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mbria" pitchFamily="18" charset="0"/>
                        </a:rPr>
                        <a:t>Ar. Sandeepsingh R. Sisodia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Co-Chair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Ar. Shaunak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Secretary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mbria" pitchFamily="18" charset="0"/>
                        </a:rPr>
                        <a:t>Ar. Manan Gandhi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mbria" pitchFamily="18" charset="0"/>
                        </a:rPr>
                        <a:t>Ar. Rohan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Head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of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Publications &amp; Outreach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5</a:t>
            </a:r>
          </a:p>
        </p:txBody>
      </p:sp>
    </p:spTree>
    <p:extLst>
      <p:ext uri="{BB962C8B-B14F-4D97-AF65-F5344CB8AC3E}">
        <p14:creationId xmlns:p14="http://schemas.microsoft.com/office/powerpoint/2010/main" val="112622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PROGRAMME DETAILS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0525" y="762000"/>
            <a:ext cx="608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Cambria" pitchFamily="18" charset="0"/>
              </a:rPr>
              <a:t>The Raman Bhakta School of Architecture offers a </a:t>
            </a:r>
            <a:r>
              <a:rPr lang="en-US" sz="1200" b="1" dirty="0">
                <a:latin typeface="Cambria" pitchFamily="18" charset="0"/>
              </a:rPr>
              <a:t>Council of Architecture approved five-year full-time professional Bachelor of Architecture (B.Arch.) programme</a:t>
            </a:r>
            <a:r>
              <a:rPr lang="en-US" sz="1200" dirty="0">
                <a:latin typeface="Cambria" pitchFamily="18" charset="0"/>
              </a:rPr>
              <a:t>. Details are as follows: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46050"/>
              </p:ext>
            </p:extLst>
          </p:nvPr>
        </p:nvGraphicFramePr>
        <p:xfrm>
          <a:off x="457200" y="1524000"/>
          <a:ext cx="5943600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Programme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Eligibility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Criteria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&amp; Type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Bachelor of</a:t>
                      </a:r>
                    </a:p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Architecture</a:t>
                      </a:r>
                      <a:endParaRPr lang="en-US" sz="12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200" b="1" baseline="0" dirty="0">
                          <a:latin typeface="Cambria" pitchFamily="18" charset="0"/>
                        </a:rPr>
                        <a:t>(B.Arch.)</a:t>
                      </a:r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Minimum 50% Aggregate at 10+2 level of the Senior School Certificate Examination or equivalent with Mathematics as a subject, or a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10 + 3 Diploma (any stream) recognized by Central/ State Governments with a minimum</a:t>
                      </a: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50% aggregate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200" b="1" u="sng" dirty="0">
                          <a:latin typeface="Cambria" pitchFamily="18" charset="0"/>
                        </a:rPr>
                        <a:t>AND</a:t>
                      </a:r>
                    </a:p>
                    <a:p>
                      <a:pPr algn="ctr"/>
                      <a:endParaRPr lang="en-US" sz="1200" b="1" u="sng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Minimum 40% marks (80 out of 200) in the All India National Aptitude Test in Architecture (NATA) conducted by the Council of Architecture (COA)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5 years,</a:t>
                      </a:r>
                    </a:p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Full-time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Diploma in Architectural Assistantship (D.A.A.)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 candidate must have cleared the examination at the end of 10th standard from any recognized board (any state, central or centrally recognized) or an examination at the end of 10+2 level of study.</a:t>
                      </a:r>
                    </a:p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latin typeface="Cambria" pitchFamily="18" charset="0"/>
                        </a:rPr>
                        <a:t>AND</a:t>
                      </a:r>
                    </a:p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The candidate must have obtained more or equal to 35% marks in aggregate in the aforementioned qualifying examination.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3 years,</a:t>
                      </a:r>
                    </a:p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Full-time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884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6</a:t>
            </a:r>
          </a:p>
        </p:txBody>
      </p:sp>
    </p:spTree>
    <p:extLst>
      <p:ext uri="{BB962C8B-B14F-4D97-AF65-F5344CB8AC3E}">
        <p14:creationId xmlns:p14="http://schemas.microsoft.com/office/powerpoint/2010/main" val="171759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2D9AE2-20FD-9F1E-7371-E06B03EB20F2}"/>
              </a:ext>
            </a:extLst>
          </p:cNvPr>
          <p:cNvSpPr txBox="1"/>
          <p:nvPr/>
        </p:nvSpPr>
        <p:spPr>
          <a:xfrm>
            <a:off x="371475" y="6096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MAJOR SOPHISTICATED EQUIPMENT</a:t>
            </a:r>
            <a:r>
              <a:rPr lang="en-US" sz="1200" i="1" dirty="0">
                <a:latin typeface="Cambria" pitchFamily="18" charset="0"/>
              </a:rPr>
              <a:t> (for Research &amp; Teaching)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E4BF7-A63A-34A6-DB86-A13042A68F97}"/>
              </a:ext>
            </a:extLst>
          </p:cNvPr>
          <p:cNvSpPr/>
          <p:nvPr/>
        </p:nvSpPr>
        <p:spPr>
          <a:xfrm>
            <a:off x="371475" y="914400"/>
            <a:ext cx="601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HP Designjet T520 Plotter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Nikon DSLR D3300 with AF-P DX NIKKOR 18-55mm f/3.5-5.6G VR (Kit Lens) and AF-S DX NIKKOR 55-300mm F/4.5-5.6G ED VR Telephoto Zoom Lens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Woodworking Tools for the FDPA Workshop, “Hunarshala”, as follows: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mbria" pitchFamily="18" charset="0"/>
              </a:rPr>
              <a:t>    - Belt Sander Table Type (0.5 tip) with V Belt, Sanding Belt with fitting, R/f Switch,   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mbria" pitchFamily="18" charset="0"/>
              </a:rPr>
              <a:t>    Induction motor (0.5 HP, Single Phase)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mbria" pitchFamily="18" charset="0"/>
              </a:rPr>
              <a:t>    - Jigsaw Machine (2’-0”), including V Belt, R/f Switch &amp; Fitting Charge, Electric Motor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Projectors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State-of-art Computer Lab with relevant software for Architecture and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3B9576-74B0-BF7F-4B4A-3B7C0089EBB8}"/>
              </a:ext>
            </a:extLst>
          </p:cNvPr>
          <p:cNvSpPr/>
          <p:nvPr/>
        </p:nvSpPr>
        <p:spPr>
          <a:xfrm>
            <a:off x="390525" y="3733800"/>
            <a:ext cx="6086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LIBRARY RESOURCES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4D560-6B46-E6A3-C153-DC37738D4DC8}"/>
              </a:ext>
            </a:extLst>
          </p:cNvPr>
          <p:cNvSpPr/>
          <p:nvPr/>
        </p:nvSpPr>
        <p:spPr>
          <a:xfrm>
            <a:off x="371475" y="4082092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Books – 1524 (volume), 1430 (titles)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Journals</a:t>
            </a:r>
          </a:p>
          <a:p>
            <a:r>
              <a:rPr lang="en-US" sz="1200" dirty="0">
                <a:latin typeface="Cambria" pitchFamily="18" charset="0"/>
              </a:rPr>
              <a:t>    - National: 1</a:t>
            </a:r>
          </a:p>
          <a:p>
            <a:r>
              <a:rPr lang="en-US" sz="1200" dirty="0">
                <a:latin typeface="Cambria" pitchFamily="18" charset="0"/>
              </a:rPr>
              <a:t>    - International: 4</a:t>
            </a:r>
          </a:p>
          <a:p>
            <a:r>
              <a:rPr lang="en-US" sz="1200" dirty="0">
                <a:latin typeface="Cambria" pitchFamily="18" charset="0"/>
              </a:rPr>
              <a:t>    - e-Journals: 92 </a:t>
            </a:r>
            <a:r>
              <a:rPr lang="en-IN" sz="1200" dirty="0"/>
              <a:t>(accessible through DELNET)</a:t>
            </a:r>
            <a:endParaRPr lang="en-US" sz="1200" dirty="0">
              <a:latin typeface="Cambria" pitchFamily="18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latin typeface="Cambria" pitchFamily="18" charset="0"/>
              </a:rPr>
              <a:t>Magazines –4</a:t>
            </a:r>
          </a:p>
        </p:txBody>
      </p:sp>
    </p:spTree>
    <p:extLst>
      <p:ext uri="{BB962C8B-B14F-4D97-AF65-F5344CB8AC3E}">
        <p14:creationId xmlns:p14="http://schemas.microsoft.com/office/powerpoint/2010/main" val="207960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ACTIVITIES, EVENTS &amp; ACHIEVEMENTS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073369"/>
              </p:ext>
            </p:extLst>
          </p:nvPr>
        </p:nvGraphicFramePr>
        <p:xfrm>
          <a:off x="457200" y="914402"/>
          <a:ext cx="5943600" cy="3935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3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DETAILS OF THE EVENTS/ACTIVITIES/ACHIEVEMENTS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3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1.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mbria" pitchFamily="18" charset="0"/>
                        </a:rPr>
                        <a:t>RBSA conducted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two independent Related Study </a:t>
                      </a:r>
                      <a:r>
                        <a:rPr lang="en-US" sz="1200" b="1" baseline="0" dirty="0" err="1">
                          <a:latin typeface="Cambria" pitchFamily="18" charset="0"/>
                        </a:rPr>
                        <a:t>Programmes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(RSPs) 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with students from the 1</a:t>
                      </a:r>
                      <a:r>
                        <a:rPr lang="en-US" sz="1200" b="0" baseline="30000" dirty="0">
                          <a:latin typeface="Cambria" pitchFamily="18" charset="0"/>
                        </a:rPr>
                        <a:t>st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year to the 5</a:t>
                      </a:r>
                      <a:r>
                        <a:rPr lang="en-US" sz="1200" b="0" baseline="30000" dirty="0">
                          <a:latin typeface="Cambria" pitchFamily="18" charset="0"/>
                        </a:rPr>
                        <a:t>th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year of the B.Arch.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Programme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.</a:t>
                      </a:r>
                    </a:p>
                    <a:p>
                      <a:pPr marL="0" marR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latin typeface="Cambria" pitchFamily="18" charset="0"/>
                        </a:rPr>
                        <a:t>The students were distributed vertically amongst the five RSP teams, the other details of which are as follows:</a:t>
                      </a:r>
                    </a:p>
                    <a:p>
                      <a:pPr marL="114300" marR="0" indent="-11430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baseline="0" dirty="0" err="1">
                          <a:latin typeface="Cambria" pitchFamily="18" charset="0"/>
                        </a:rPr>
                        <a:t>Dabhoi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, Gujarat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– Conducted by Prof. Sumesh Modi, Prof. Dhaval Shah, Prof. Aditi Joshi,  Prof. Umesh Pathak, Prof. Rohan Desai and Prof. Atul Bhavsar</a:t>
                      </a:r>
                    </a:p>
                    <a:p>
                      <a:pPr marL="114300" marR="0" indent="-11430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baseline="0" dirty="0">
                          <a:latin typeface="Cambria" pitchFamily="18" charset="0"/>
                        </a:rPr>
                        <a:t>Wai, </a:t>
                      </a:r>
                      <a:r>
                        <a:rPr lang="en-US" sz="1200" b="1" baseline="0" dirty="0" err="1">
                          <a:latin typeface="Cambria" pitchFamily="18" charset="0"/>
                        </a:rPr>
                        <a:t>Maharastra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– Conducted by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Dhruti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Shah,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Kruti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Joshi,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Aaditya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Vyas, Prof. Hatim Khapra, Prof. Anand Mehta and Mr.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Vilesh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Bilimoria</a:t>
                      </a:r>
                    </a:p>
                    <a:p>
                      <a:pPr algn="just"/>
                      <a:endParaRPr lang="en-US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2.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Cambria" pitchFamily="18" charset="0"/>
                        </a:rPr>
                        <a:t>Related Study </a:t>
                      </a:r>
                      <a:r>
                        <a:rPr lang="en-US" sz="1200" b="1" baseline="0" dirty="0" err="1">
                          <a:latin typeface="Cambria" pitchFamily="18" charset="0"/>
                        </a:rPr>
                        <a:t>Programmes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(RSPs) Wai, </a:t>
                      </a:r>
                      <a:r>
                        <a:rPr lang="en-US" sz="1200" b="1" baseline="0" dirty="0" err="1">
                          <a:latin typeface="Cambria" pitchFamily="18" charset="0"/>
                        </a:rPr>
                        <a:t>Maharastra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– Conducted by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Dhruti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Shah,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Kruti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Joshi, Prof.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Aaditya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Vyas, Prof. Hatim Khapra, Prof. Anand Mehta and Mr.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Vilesh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Bilimoria has won students’ award for excellence in documentation of </a:t>
                      </a:r>
                      <a:r>
                        <a:rPr lang="en-US" sz="1200" b="0" baseline="0" dirty="0" err="1">
                          <a:latin typeface="Cambria" pitchFamily="18" charset="0"/>
                        </a:rPr>
                        <a:t>architectutal</a:t>
                      </a:r>
                      <a:r>
                        <a:rPr lang="en-US" sz="1200" b="0" baseline="0" dirty="0">
                          <a:latin typeface="Cambria" pitchFamily="18" charset="0"/>
                        </a:rPr>
                        <a:t> heritage 2021 by COA TRC Pune.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3.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mbria" pitchFamily="18" charset="0"/>
                        </a:rPr>
                        <a:t>Related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Study </a:t>
                      </a:r>
                      <a:r>
                        <a:rPr lang="en-US" sz="1200" b="1" baseline="0" dirty="0" err="1">
                          <a:latin typeface="Cambria" pitchFamily="18" charset="0"/>
                        </a:rPr>
                        <a:t>Programme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="1" dirty="0">
                          <a:latin typeface="Cambria" pitchFamily="18" charset="0"/>
                        </a:rPr>
                        <a:t>Exhibition &amp; Review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dirty="0">
                          <a:latin typeface="Cambria" pitchFamily="18" charset="0"/>
                        </a:rPr>
                        <a:t>open for public viewing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4.</a:t>
                      </a:r>
                    </a:p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IN" sz="120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Ar. Aditi Joshi has completed AICTE approved 8 weeks FDP on </a:t>
                      </a:r>
                      <a:r>
                        <a:rPr lang="en-IN" sz="1200" b="1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Contemporary Architecture and Design </a:t>
                      </a:r>
                      <a:r>
                        <a:rPr lang="en-IN" sz="120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by IIT </a:t>
                      </a:r>
                      <a:r>
                        <a:rPr lang="en-IN" sz="1200" i="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Roorkey</a:t>
                      </a:r>
                      <a:endParaRPr lang="en-US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7</a:t>
            </a:r>
          </a:p>
        </p:txBody>
      </p:sp>
    </p:spTree>
    <p:extLst>
      <p:ext uri="{BB962C8B-B14F-4D97-AF65-F5344CB8AC3E}">
        <p14:creationId xmlns:p14="http://schemas.microsoft.com/office/powerpoint/2010/main" val="64493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</a:rPr>
              <a:t>DETAILS OF CELLS &amp; COMMITTEES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66014"/>
              </p:ext>
            </p:extLst>
          </p:nvPr>
        </p:nvGraphicFramePr>
        <p:xfrm>
          <a:off x="457200" y="909320"/>
          <a:ext cx="5908040" cy="841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Sr.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No.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CELL/COMMITTEE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NAME OF THE MEMBER/S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DESIGNATION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1.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mbria" pitchFamily="18" charset="0"/>
                        </a:rPr>
                        <a:t>Institute-level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="1" dirty="0">
                          <a:latin typeface="Cambria" pitchFamily="18" charset="0"/>
                        </a:rPr>
                        <a:t>NAAC Committees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I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 Curricular</a:t>
                      </a:r>
                      <a:r>
                        <a:rPr lang="en-US" sz="1200" i="1" baseline="0" dirty="0">
                          <a:latin typeface="Cambria" pitchFamily="18" charset="0"/>
                        </a:rPr>
                        <a:t> Aspects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Manan Gandhi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II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 Teaching‐ Learning and Evaluation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Aditi Joshi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iii.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III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 Research, Consultancy and Extension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Cambria" pitchFamily="18" charset="0"/>
                        </a:rPr>
                        <a:t>Kruti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Joshi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iv.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IV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 Infrastructure and Learning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Anand Mehta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v.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V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</a:t>
                      </a:r>
                      <a:r>
                        <a:rPr lang="en-US" sz="1200" i="1" baseline="0" dirty="0">
                          <a:latin typeface="Cambria" pitchFamily="18" charset="0"/>
                        </a:rPr>
                        <a:t> Student Support and Progression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Manan Gandhi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vi.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VI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</a:t>
                      </a:r>
                      <a:r>
                        <a:rPr lang="en-US" sz="1200" i="1" baseline="0" dirty="0">
                          <a:latin typeface="Cambria" pitchFamily="18" charset="0"/>
                        </a:rPr>
                        <a:t> Governance, Leadership &amp; Management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Cambria" pitchFamily="18" charset="0"/>
                        </a:rPr>
                        <a:t>Dhruti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Shah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vii.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Cambria" pitchFamily="18" charset="0"/>
                        </a:rPr>
                        <a:t>Criterion VII</a:t>
                      </a:r>
                      <a:r>
                        <a:rPr lang="en-US" sz="1200" i="1" dirty="0">
                          <a:latin typeface="Cambria" pitchFamily="18" charset="0"/>
                        </a:rPr>
                        <a:t>: Innovations and Best Practices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Cambria" pitchFamily="18" charset="0"/>
                        </a:rPr>
                        <a:t>Kshiteej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Bhatt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>
                          <a:latin typeface="Cambria" pitchFamily="18" charset="0"/>
                        </a:rPr>
                        <a:t>Coordinator</a:t>
                      </a:r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Academic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Development Cell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Cambria" pitchFamily="18" charset="0"/>
                        </a:rPr>
                        <a:t>Sandeepsingh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Sisodia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Cambria" pitchFamily="18" charset="0"/>
                        </a:rPr>
                        <a:t>Institute-level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Examination Coordinator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Umesh Pathak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Cambria" pitchFamily="18" charset="0"/>
                        </a:rPr>
                        <a:t>Institute-level Coordinator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080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4.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Library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Sandeepsingh Sisodia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Head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Mr. </a:t>
                      </a:r>
                      <a:r>
                        <a:rPr lang="en-US" sz="1200" dirty="0" err="1">
                          <a:latin typeface="Cambria" pitchFamily="18" charset="0"/>
                        </a:rPr>
                        <a:t>Jayant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Patel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Librarian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</a:t>
                      </a:r>
                      <a:r>
                        <a:rPr lang="en-US" sz="1200" dirty="0" err="1">
                          <a:latin typeface="Cambria" pitchFamily="18" charset="0"/>
                        </a:rPr>
                        <a:t>Kruti</a:t>
                      </a:r>
                      <a:r>
                        <a:rPr lang="en-US" sz="1200" dirty="0">
                          <a:latin typeface="Cambria" pitchFamily="18" charset="0"/>
                        </a:rPr>
                        <a:t> Joshi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RBSA 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5.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NASA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Shaunak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Desai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Faculty Chair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Rohan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Associate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6.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RSPs</a:t>
                      </a:r>
                      <a:r>
                        <a:rPr lang="en-US" sz="1200" b="1" baseline="0" dirty="0">
                          <a:latin typeface="Cambria" pitchFamily="18" charset="0"/>
                        </a:rPr>
                        <a:t> – National &amp; International</a:t>
                      </a:r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Sumesh Modi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Chair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Shaunak Desai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7.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Institute Information System (IIS)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Anand</a:t>
                      </a:r>
                      <a:r>
                        <a:rPr lang="en-US" sz="1200" baseline="0" dirty="0">
                          <a:latin typeface="Cambria" pitchFamily="18" charset="0"/>
                        </a:rPr>
                        <a:t> Mehta</a:t>
                      </a:r>
                      <a:endParaRPr lang="en-US" sz="12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Dhaval Shah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Sub-coordinator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itchFamily="18" charset="0"/>
                        </a:rPr>
                        <a:t>8.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Cambria" pitchFamily="18" charset="0"/>
                        </a:rPr>
                        <a:t>Sports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Prof. Manan Gandhi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itchFamily="18" charset="0"/>
                        </a:rPr>
                        <a:t>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Prof. Pritesh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Sub-coordinator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36668"/>
            <a:ext cx="6858000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ANNUAL REPORT 2018-19 | 9</a:t>
            </a:r>
          </a:p>
        </p:txBody>
      </p:sp>
    </p:spTree>
    <p:extLst>
      <p:ext uri="{BB962C8B-B14F-4D97-AF65-F5344CB8AC3E}">
        <p14:creationId xmlns:p14="http://schemas.microsoft.com/office/powerpoint/2010/main" val="170694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1850</Words>
  <Application>Microsoft Office PowerPoint</Application>
  <PresentationFormat>A4 Paper (210x297 mm)</PresentationFormat>
  <Paragraphs>439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admin</cp:lastModifiedBy>
  <cp:revision>93</cp:revision>
  <dcterms:created xsi:type="dcterms:W3CDTF">2021-07-27T04:24:55Z</dcterms:created>
  <dcterms:modified xsi:type="dcterms:W3CDTF">2023-01-04T18:43:39Z</dcterms:modified>
</cp:coreProperties>
</file>