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7" r:id="rId8"/>
    <p:sldId id="263" r:id="rId9"/>
    <p:sldId id="265" r:id="rId10"/>
    <p:sldId id="266" r:id="rId11"/>
  </p:sldIdLst>
  <p:sldSz cx="6858000" cy="9906000" type="A4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8" d="100"/>
          <a:sy n="78" d="100"/>
        </p:scale>
        <p:origin x="1728" y="-1314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3077282"/>
            <a:ext cx="5829300" cy="212336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CBBD3-94BB-4C4D-A9F7-BE32089D982C}" type="datetimeFigureOut">
              <a:rPr lang="en-US" smtClean="0"/>
              <a:t>1/4/2023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799FF-2D2F-4934-97C3-7998AB4EEA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58241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CBBD3-94BB-4C4D-A9F7-BE32089D982C}" type="datetimeFigureOut">
              <a:rPr lang="en-US" smtClean="0"/>
              <a:t>1/4/2023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799FF-2D2F-4934-97C3-7998AB4EEA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6896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29037" y="573264"/>
            <a:ext cx="1157288" cy="1220822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7175" y="573264"/>
            <a:ext cx="3357563" cy="1220822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CBBD3-94BB-4C4D-A9F7-BE32089D982C}" type="datetimeFigureOut">
              <a:rPr lang="en-US" smtClean="0"/>
              <a:t>1/4/2023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799FF-2D2F-4934-97C3-7998AB4EEA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26085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CBBD3-94BB-4C4D-A9F7-BE32089D982C}" type="datetimeFigureOut">
              <a:rPr lang="en-US" smtClean="0"/>
              <a:t>1/4/2023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799FF-2D2F-4934-97C3-7998AB4EEA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7041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6365523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4198586"/>
            <a:ext cx="5829300" cy="21669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CBBD3-94BB-4C4D-A9F7-BE32089D982C}" type="datetimeFigureOut">
              <a:rPr lang="en-US" smtClean="0"/>
              <a:t>1/4/2023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799FF-2D2F-4934-97C3-7998AB4EEA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26102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7175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28900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CBBD3-94BB-4C4D-A9F7-BE32089D982C}" type="datetimeFigureOut">
              <a:rPr lang="en-US" smtClean="0"/>
              <a:t>1/4/2023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799FF-2D2F-4934-97C3-7998AB4EEA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98826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CBBD3-94BB-4C4D-A9F7-BE32089D982C}" type="datetimeFigureOut">
              <a:rPr lang="en-US" smtClean="0"/>
              <a:t>1/4/2023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799FF-2D2F-4934-97C3-7998AB4EEA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80892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CBBD3-94BB-4C4D-A9F7-BE32089D982C}" type="datetimeFigureOut">
              <a:rPr lang="en-US" smtClean="0"/>
              <a:t>1/4/2023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799FF-2D2F-4934-97C3-7998AB4EEA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78854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CBBD3-94BB-4C4D-A9F7-BE32089D982C}" type="datetimeFigureOut">
              <a:rPr lang="en-US" smtClean="0"/>
              <a:t>1/4/2023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799FF-2D2F-4934-97C3-7998AB4EEA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88194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94405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CBBD3-94BB-4C4D-A9F7-BE32089D982C}" type="datetimeFigureOut">
              <a:rPr lang="en-US" smtClean="0"/>
              <a:t>1/4/2023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799FF-2D2F-4934-97C3-7998AB4EEA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67560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CBBD3-94BB-4C4D-A9F7-BE32089D982C}" type="datetimeFigureOut">
              <a:rPr lang="en-US" smtClean="0"/>
              <a:t>1/4/2023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799FF-2D2F-4934-97C3-7998AB4EEA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95034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311401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ACBBD3-94BB-4C4D-A9F7-BE32089D982C}" type="datetimeFigureOut">
              <a:rPr lang="en-US" smtClean="0"/>
              <a:t>1/4/2023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9181395"/>
            <a:ext cx="21717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6799FF-2D2F-4934-97C3-7998AB4EEA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93851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mailto:sumesh.modi@utu.ac.in" TargetMode="External"/><Relationship Id="rId2" Type="http://schemas.openxmlformats.org/officeDocument/2006/relationships/hyperlink" Target="mailto:director.rbsa@utu.ac.in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sandeep.sisodia@utu.ac.in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457198" y="3429000"/>
            <a:ext cx="5943601" cy="274320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7"/>
          <p:cNvGrpSpPr/>
          <p:nvPr/>
        </p:nvGrpSpPr>
        <p:grpSpPr>
          <a:xfrm>
            <a:off x="-69576" y="3758469"/>
            <a:ext cx="6874566" cy="2084261"/>
            <a:chOff x="-1" y="3731278"/>
            <a:chExt cx="6874566" cy="2084261"/>
          </a:xfrm>
        </p:grpSpPr>
        <p:sp>
          <p:nvSpPr>
            <p:cNvPr id="5" name="TextBox 4"/>
            <p:cNvSpPr txBox="1"/>
            <p:nvPr/>
          </p:nvSpPr>
          <p:spPr>
            <a:xfrm>
              <a:off x="-1" y="3731278"/>
              <a:ext cx="68580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>
                  <a:latin typeface="Cambria" pitchFamily="18" charset="0"/>
                </a:rPr>
                <a:t>Raman Bhakta</a:t>
              </a:r>
            </a:p>
            <a:p>
              <a:pPr algn="ctr"/>
              <a:r>
                <a:rPr lang="en-US" b="1" dirty="0">
                  <a:latin typeface="Cambria" pitchFamily="18" charset="0"/>
                </a:rPr>
                <a:t>School of Architecture</a:t>
              </a: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16565" y="4430544"/>
              <a:ext cx="6858000" cy="13849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2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mbria" pitchFamily="18" charset="0"/>
                </a:rPr>
                <a:t>ANNUAL REPORT</a:t>
              </a:r>
            </a:p>
            <a:p>
              <a:pPr algn="ctr"/>
              <a:r>
                <a:rPr lang="en-US" sz="42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mbria" pitchFamily="18" charset="0"/>
                </a:rPr>
                <a:t>2021-22</a:t>
              </a:r>
            </a:p>
          </p:txBody>
        </p:sp>
      </p:grp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4599" y="533400"/>
            <a:ext cx="1828800" cy="1828800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4600" y="7391400"/>
            <a:ext cx="1828799" cy="1898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06148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81000" y="381000"/>
            <a:ext cx="6096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latin typeface="Cambria" pitchFamily="18" charset="0"/>
              </a:rPr>
              <a:t>DETAILS OF CELLS &amp; COMMITTEES </a:t>
            </a:r>
            <a:r>
              <a:rPr lang="en-US" sz="1200" i="1" dirty="0">
                <a:latin typeface="Cambria" pitchFamily="18" charset="0"/>
              </a:rPr>
              <a:t>(contd.)</a:t>
            </a:r>
            <a:endParaRPr lang="en-US" sz="1600" b="1" dirty="0">
              <a:latin typeface="Cambria" pitchFamily="18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37982104"/>
              </p:ext>
            </p:extLst>
          </p:nvPr>
        </p:nvGraphicFramePr>
        <p:xfrm>
          <a:off x="457200" y="909320"/>
          <a:ext cx="5908040" cy="81889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980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Cambria" pitchFamily="18" charset="0"/>
                        </a:rPr>
                        <a:t>Sr.</a:t>
                      </a:r>
                      <a:r>
                        <a:rPr lang="en-US" sz="1200" baseline="0" dirty="0">
                          <a:latin typeface="Cambria" pitchFamily="18" charset="0"/>
                        </a:rPr>
                        <a:t> No.</a:t>
                      </a:r>
                      <a:endParaRPr lang="en-US" sz="1200" dirty="0">
                        <a:latin typeface="Cambria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Cambria" pitchFamily="18" charset="0"/>
                        </a:rPr>
                        <a:t>CELL/COMMITTEE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Cambria" pitchFamily="18" charset="0"/>
                        </a:rPr>
                        <a:t>NAME OF THE MEMBER/S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Cambria" pitchFamily="18" charset="0"/>
                        </a:rPr>
                        <a:t>DESIGNATION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9080">
                <a:tc rowSpan="2"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latin typeface="Cambria" pitchFamily="18" charset="0"/>
                        </a:rPr>
                        <a:t>9.</a:t>
                      </a: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l"/>
                      <a:r>
                        <a:rPr lang="en-US" sz="1200" b="1" dirty="0">
                          <a:latin typeface="Cambria" pitchFamily="18" charset="0"/>
                        </a:rPr>
                        <a:t>Building Maintenance Coordinator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Cambria" pitchFamily="18" charset="0"/>
                        </a:rPr>
                        <a:t>Prof. Anand Mehta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Cambria" pitchFamily="18" charset="0"/>
                        </a:rPr>
                        <a:t>Coordinator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9080">
                <a:tc vMerge="1">
                  <a:txBody>
                    <a:bodyPr/>
                    <a:lstStyle/>
                    <a:p>
                      <a:pPr algn="ctr"/>
                      <a:endParaRPr lang="en-US" sz="1200" b="1" dirty="0">
                        <a:latin typeface="Cambria" pitchFamily="18" charset="0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l"/>
                      <a:endParaRPr lang="en-US" sz="1200" b="1" dirty="0">
                        <a:latin typeface="Cambria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err="1">
                          <a:latin typeface="Cambria" pitchFamily="18" charset="0"/>
                        </a:rPr>
                        <a:t>Ms.Shruti</a:t>
                      </a:r>
                      <a:r>
                        <a:rPr lang="en-US" sz="1200" dirty="0">
                          <a:latin typeface="Cambria" pitchFamily="18" charset="0"/>
                        </a:rPr>
                        <a:t> Patel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Cambria" pitchFamily="18" charset="0"/>
                        </a:rPr>
                        <a:t>Sub-coordinator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9080">
                <a:tc rowSpan="6"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latin typeface="Cambria" pitchFamily="18" charset="0"/>
                        </a:rPr>
                        <a:t>10.</a:t>
                      </a:r>
                    </a:p>
                  </a:txBody>
                  <a:tcPr anchor="ctr"/>
                </a:tc>
                <a:tc rowSpan="6">
                  <a:txBody>
                    <a:bodyPr/>
                    <a:lstStyle/>
                    <a:p>
                      <a:pPr algn="l"/>
                      <a:r>
                        <a:rPr lang="en-US" sz="1200" b="1" dirty="0">
                          <a:latin typeface="Cambria" pitchFamily="18" charset="0"/>
                        </a:rPr>
                        <a:t>RBSA Academic</a:t>
                      </a:r>
                      <a:r>
                        <a:rPr lang="en-US" sz="1200" b="1" baseline="0" dirty="0">
                          <a:latin typeface="Cambria" pitchFamily="18" charset="0"/>
                        </a:rPr>
                        <a:t> Panel</a:t>
                      </a:r>
                      <a:endParaRPr lang="en-US" sz="1200" dirty="0">
                        <a:latin typeface="Cambria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Cambria" pitchFamily="18" charset="0"/>
                        </a:rPr>
                        <a:t>Prof. Sumesh Modi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aseline="0" dirty="0">
                          <a:latin typeface="Cambria" pitchFamily="18" charset="0"/>
                        </a:rPr>
                        <a:t>Head</a:t>
                      </a:r>
                      <a:endParaRPr lang="en-US" sz="1200" dirty="0">
                        <a:latin typeface="Cambria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9080">
                <a:tc vMerge="1">
                  <a:txBody>
                    <a:bodyPr/>
                    <a:lstStyle/>
                    <a:p>
                      <a:pPr algn="ctr"/>
                      <a:endParaRPr lang="en-US" sz="1200" b="1" dirty="0">
                        <a:latin typeface="Cambria" pitchFamily="18" charset="0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l"/>
                      <a:endParaRPr lang="en-US" sz="1200" b="1" dirty="0">
                        <a:latin typeface="Cambria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Prof. Kishor Hathiwala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Member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59080">
                <a:tc vMerge="1">
                  <a:txBody>
                    <a:bodyPr/>
                    <a:lstStyle/>
                    <a:p>
                      <a:pPr algn="ctr"/>
                      <a:endParaRPr lang="en-US" sz="1200" b="1" dirty="0">
                        <a:latin typeface="Cambria" pitchFamily="18" charset="0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l"/>
                      <a:endParaRPr lang="en-US" sz="1200" b="1" dirty="0">
                        <a:latin typeface="Cambria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Prof. Dushyant 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Thaker</a:t>
                      </a:r>
                      <a:endParaRPr lang="en-US" sz="1200" dirty="0">
                        <a:solidFill>
                          <a:schemeClr val="tx1"/>
                        </a:solidFill>
                        <a:latin typeface="Cambria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Member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59080">
                <a:tc vMerge="1">
                  <a:txBody>
                    <a:bodyPr/>
                    <a:lstStyle/>
                    <a:p>
                      <a:pPr algn="ctr"/>
                      <a:endParaRPr lang="en-US" sz="1200" b="1" dirty="0">
                        <a:latin typeface="Cambria" pitchFamily="18" charset="0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l"/>
                      <a:endParaRPr lang="en-US" sz="1200" b="1" dirty="0">
                        <a:latin typeface="Cambria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Prof.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Roopali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 Shah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Member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92760">
                <a:tc vMerge="1">
                  <a:txBody>
                    <a:bodyPr/>
                    <a:lstStyle/>
                    <a:p>
                      <a:pPr algn="ctr"/>
                      <a:endParaRPr lang="en-US" sz="1200" b="1" dirty="0">
                        <a:latin typeface="Cambria" pitchFamily="18" charset="0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l"/>
                      <a:endParaRPr lang="en-US" sz="1200" b="1" dirty="0">
                        <a:latin typeface="Cambria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Prof. Sandeepsingh Sisodia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Member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59080">
                <a:tc vMerge="1">
                  <a:txBody>
                    <a:bodyPr/>
                    <a:lstStyle/>
                    <a:p>
                      <a:pPr algn="ctr"/>
                      <a:endParaRPr lang="en-US" sz="1200" b="1" dirty="0">
                        <a:latin typeface="Cambria" pitchFamily="18" charset="0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l"/>
                      <a:endParaRPr lang="en-US" sz="1200" b="1" dirty="0">
                        <a:latin typeface="Cambria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Prof. Manan Gandhi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Member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295400">
                <a:tc rowSpan="2"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latin typeface="Cambria" pitchFamily="18" charset="0"/>
                        </a:rPr>
                        <a:t>11.</a:t>
                      </a: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l"/>
                      <a:r>
                        <a:rPr lang="en-US" sz="1200" b="1" dirty="0">
                          <a:latin typeface="Cambria" pitchFamily="18" charset="0"/>
                        </a:rPr>
                        <a:t>Admissions Committee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Cambria" pitchFamily="18" charset="0"/>
                        </a:rPr>
                        <a:t>Prof. Dhaval Shah</a:t>
                      </a: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Cambria" pitchFamily="18" charset="0"/>
                        </a:rPr>
                        <a:t>Architecture Admissions’ Coordinators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/>
                      <a:endParaRPr lang="en-US" sz="1200" b="1" dirty="0">
                        <a:latin typeface="Cambria" pitchFamily="18" charset="0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l"/>
                      <a:endParaRPr lang="en-US" sz="1200" b="1" dirty="0">
                        <a:latin typeface="Cambria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Cambria" pitchFamily="18" charset="0"/>
                        </a:rPr>
                        <a:t>Prof. Rohan Desai</a:t>
                      </a: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latin typeface="Cambria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59080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latin typeface="Cambria" pitchFamily="18" charset="0"/>
                        </a:rPr>
                        <a:t>12.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="1" dirty="0">
                          <a:latin typeface="Cambria" pitchFamily="18" charset="0"/>
                        </a:rPr>
                        <a:t>Time Table Committee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Cambria" pitchFamily="18" charset="0"/>
                        </a:rPr>
                        <a:t>Prof. </a:t>
                      </a:r>
                      <a:r>
                        <a:rPr lang="en-US" sz="1200" dirty="0" err="1">
                          <a:latin typeface="Cambria" pitchFamily="18" charset="0"/>
                        </a:rPr>
                        <a:t>Shaunak</a:t>
                      </a:r>
                      <a:r>
                        <a:rPr lang="en-US" sz="1200" dirty="0">
                          <a:latin typeface="Cambria" pitchFamily="18" charset="0"/>
                        </a:rPr>
                        <a:t> Desai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Cambria" pitchFamily="18" charset="0"/>
                        </a:rPr>
                        <a:t>Coordinator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59080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latin typeface="Cambria" pitchFamily="18" charset="0"/>
                        </a:rPr>
                        <a:t>13.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="1" dirty="0">
                          <a:latin typeface="Cambria" pitchFamily="18" charset="0"/>
                        </a:rPr>
                        <a:t>Grievance </a:t>
                      </a:r>
                      <a:r>
                        <a:rPr lang="en-US" sz="1200" b="1" dirty="0" err="1">
                          <a:latin typeface="Cambria" pitchFamily="18" charset="0"/>
                        </a:rPr>
                        <a:t>Redressal</a:t>
                      </a:r>
                      <a:r>
                        <a:rPr lang="en-US" sz="1200" b="1" dirty="0">
                          <a:latin typeface="Cambria" pitchFamily="18" charset="0"/>
                        </a:rPr>
                        <a:t> Committee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Cambria" pitchFamily="18" charset="0"/>
                        </a:rPr>
                        <a:t>Prof. Aditi Joshi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Cambria" pitchFamily="18" charset="0"/>
                        </a:rPr>
                        <a:t>Institute-level</a:t>
                      </a:r>
                      <a:r>
                        <a:rPr lang="en-US" sz="1200" baseline="0" dirty="0">
                          <a:latin typeface="Cambria" pitchFamily="18" charset="0"/>
                        </a:rPr>
                        <a:t> Coordinator</a:t>
                      </a:r>
                      <a:endParaRPr lang="en-US" sz="1200" dirty="0">
                        <a:latin typeface="Cambria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latin typeface="Cambria" pitchFamily="18" charset="0"/>
                        </a:rPr>
                        <a:t>14.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="1" dirty="0">
                          <a:latin typeface="Cambria" pitchFamily="18" charset="0"/>
                        </a:rPr>
                        <a:t>International Collaboration Cell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Cambria" pitchFamily="18" charset="0"/>
                        </a:rPr>
                        <a:t>Prof. Rohan Desai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Cambria" pitchFamily="18" charset="0"/>
                        </a:rPr>
                        <a:t>Institute-level</a:t>
                      </a:r>
                      <a:r>
                        <a:rPr lang="en-US" sz="1200" baseline="0" dirty="0">
                          <a:latin typeface="Cambria" pitchFamily="18" charset="0"/>
                        </a:rPr>
                        <a:t> Coordinator</a:t>
                      </a:r>
                      <a:endParaRPr lang="en-US" sz="1200" dirty="0">
                        <a:latin typeface="Cambria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59080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latin typeface="Cambria" pitchFamily="18" charset="0"/>
                        </a:rPr>
                        <a:t>15.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="1" dirty="0">
                          <a:latin typeface="Cambria" pitchFamily="18" charset="0"/>
                        </a:rPr>
                        <a:t>Sexual Harassment Prevention Cell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Cambria" pitchFamily="18" charset="0"/>
                        </a:rPr>
                        <a:t>Prof. Aditi Joshi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Cambria" pitchFamily="18" charset="0"/>
                        </a:rPr>
                        <a:t>Institute-level</a:t>
                      </a:r>
                      <a:r>
                        <a:rPr lang="en-US" sz="1200" baseline="0" dirty="0">
                          <a:latin typeface="Cambria" pitchFamily="18" charset="0"/>
                        </a:rPr>
                        <a:t> Coordinator</a:t>
                      </a:r>
                      <a:endParaRPr lang="en-US" sz="1200" dirty="0">
                        <a:latin typeface="Cambria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259080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latin typeface="Cambria" pitchFamily="18" charset="0"/>
                        </a:rPr>
                        <a:t>16.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="1" dirty="0">
                          <a:latin typeface="Cambria" pitchFamily="18" charset="0"/>
                        </a:rPr>
                        <a:t>Women’s Cell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Cambria" pitchFamily="18" charset="0"/>
                        </a:rPr>
                        <a:t>Prof. </a:t>
                      </a:r>
                      <a:r>
                        <a:rPr lang="en-US" sz="1200" dirty="0" err="1">
                          <a:latin typeface="Cambria" pitchFamily="18" charset="0"/>
                        </a:rPr>
                        <a:t>Dinjal</a:t>
                      </a:r>
                      <a:r>
                        <a:rPr lang="en-US" sz="1200" dirty="0">
                          <a:latin typeface="Cambria" pitchFamily="18" charset="0"/>
                        </a:rPr>
                        <a:t> </a:t>
                      </a:r>
                      <a:r>
                        <a:rPr lang="en-US" sz="1200" dirty="0" err="1">
                          <a:latin typeface="Cambria" pitchFamily="18" charset="0"/>
                        </a:rPr>
                        <a:t>Wadiwala</a:t>
                      </a:r>
                      <a:endParaRPr lang="en-US" sz="1200" dirty="0">
                        <a:latin typeface="Cambria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Cambria" pitchFamily="18" charset="0"/>
                        </a:rPr>
                        <a:t>Institute-level</a:t>
                      </a:r>
                      <a:r>
                        <a:rPr lang="en-US" sz="1200" baseline="0" dirty="0">
                          <a:latin typeface="Cambria" pitchFamily="18" charset="0"/>
                        </a:rPr>
                        <a:t> Coordinator</a:t>
                      </a:r>
                      <a:endParaRPr lang="en-US" sz="1200" dirty="0">
                        <a:latin typeface="Cambria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259080">
                <a:tc rowSpan="2"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latin typeface="Cambria" pitchFamily="18" charset="0"/>
                        </a:rPr>
                        <a:t>17.</a:t>
                      </a: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l"/>
                      <a:r>
                        <a:rPr lang="en-US" sz="1200" b="1" dirty="0">
                          <a:latin typeface="Cambria" pitchFamily="18" charset="0"/>
                        </a:rPr>
                        <a:t>Anti-Ragging Committee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Prof. Shaunak</a:t>
                      </a:r>
                      <a:r>
                        <a:rPr lang="en-US" sz="1200" baseline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 Desai</a:t>
                      </a:r>
                      <a:endParaRPr lang="en-US" sz="1200" dirty="0">
                        <a:solidFill>
                          <a:schemeClr val="tx1"/>
                        </a:solidFill>
                        <a:latin typeface="Cambria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Institute-level</a:t>
                      </a:r>
                      <a:r>
                        <a:rPr lang="en-US" sz="1200" baseline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 Coordinator</a:t>
                      </a:r>
                      <a:endParaRPr lang="en-US" sz="1200" dirty="0">
                        <a:solidFill>
                          <a:schemeClr val="tx1"/>
                        </a:solidFill>
                        <a:latin typeface="Cambria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259080">
                <a:tc vMerge="1">
                  <a:txBody>
                    <a:bodyPr/>
                    <a:lstStyle/>
                    <a:p>
                      <a:pPr algn="ctr"/>
                      <a:endParaRPr lang="en-US" sz="1200" b="1" dirty="0">
                        <a:latin typeface="Cambria" pitchFamily="18" charset="0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l"/>
                      <a:endParaRPr lang="en-US" sz="1200" b="1" dirty="0">
                        <a:latin typeface="Cambria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Prof.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Kruti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 Joshi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Sub-coordinator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259080">
                <a:tc rowSpan="2"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latin typeface="Cambria" pitchFamily="18" charset="0"/>
                        </a:rPr>
                        <a:t>18.</a:t>
                      </a: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l"/>
                      <a:r>
                        <a:rPr lang="en-US" sz="1200" b="1" dirty="0">
                          <a:latin typeface="Cambria" pitchFamily="18" charset="0"/>
                        </a:rPr>
                        <a:t>Anti-Ragging Squad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Prof. Aditya Vyas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Male Faculty Representative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259080">
                <a:tc vMerge="1">
                  <a:txBody>
                    <a:bodyPr/>
                    <a:lstStyle/>
                    <a:p>
                      <a:pPr algn="ctr"/>
                      <a:endParaRPr lang="en-US" sz="1200" b="1" dirty="0">
                        <a:latin typeface="Cambria" pitchFamily="18" charset="0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l"/>
                      <a:endParaRPr lang="en-US" sz="1200" b="1" dirty="0">
                        <a:latin typeface="Cambria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Prof. Aditi Joshi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Female</a:t>
                      </a:r>
                      <a:r>
                        <a:rPr lang="en-US" sz="1200" baseline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 Faculty Representative</a:t>
                      </a:r>
                      <a:endParaRPr lang="en-US" sz="1200" dirty="0">
                        <a:solidFill>
                          <a:schemeClr val="tx1"/>
                        </a:solidFill>
                        <a:latin typeface="Cambria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0" y="9536668"/>
            <a:ext cx="6858000" cy="230832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Cambria" pitchFamily="18" charset="0"/>
              </a:rPr>
              <a:t>ANNUAL REPORT 2018-19 | 10</a:t>
            </a:r>
          </a:p>
        </p:txBody>
      </p:sp>
    </p:spTree>
    <p:extLst>
      <p:ext uri="{BB962C8B-B14F-4D97-AF65-F5344CB8AC3E}">
        <p14:creationId xmlns:p14="http://schemas.microsoft.com/office/powerpoint/2010/main" val="8868984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81000" y="381000"/>
            <a:ext cx="6400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latin typeface="Cambria" pitchFamily="18" charset="0"/>
              </a:rPr>
              <a:t>DETAILS OF FACULTY MEMBERS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0" y="9536668"/>
            <a:ext cx="6858000" cy="230832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Cambria" pitchFamily="18" charset="0"/>
              </a:rPr>
              <a:t>ANNUAL REPORT 2018-19 | 1</a:t>
            </a:r>
          </a:p>
        </p:txBody>
      </p:sp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F1F7FA08-C49B-A5D3-6232-88666677D09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24122701"/>
              </p:ext>
            </p:extLst>
          </p:nvPr>
        </p:nvGraphicFramePr>
        <p:xfrm>
          <a:off x="466072" y="990600"/>
          <a:ext cx="5925855" cy="686308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185171">
                  <a:extLst>
                    <a:ext uri="{9D8B030D-6E8A-4147-A177-3AD203B41FA5}">
                      <a16:colId xmlns:a16="http://schemas.microsoft.com/office/drawing/2014/main" val="2064773970"/>
                    </a:ext>
                  </a:extLst>
                </a:gridCol>
                <a:gridCol w="1185171">
                  <a:extLst>
                    <a:ext uri="{9D8B030D-6E8A-4147-A177-3AD203B41FA5}">
                      <a16:colId xmlns:a16="http://schemas.microsoft.com/office/drawing/2014/main" val="2380878213"/>
                    </a:ext>
                  </a:extLst>
                </a:gridCol>
                <a:gridCol w="1185171">
                  <a:extLst>
                    <a:ext uri="{9D8B030D-6E8A-4147-A177-3AD203B41FA5}">
                      <a16:colId xmlns:a16="http://schemas.microsoft.com/office/drawing/2014/main" val="2708150970"/>
                    </a:ext>
                  </a:extLst>
                </a:gridCol>
                <a:gridCol w="1185171">
                  <a:extLst>
                    <a:ext uri="{9D8B030D-6E8A-4147-A177-3AD203B41FA5}">
                      <a16:colId xmlns:a16="http://schemas.microsoft.com/office/drawing/2014/main" val="3956049545"/>
                    </a:ext>
                  </a:extLst>
                </a:gridCol>
                <a:gridCol w="1185171">
                  <a:extLst>
                    <a:ext uri="{9D8B030D-6E8A-4147-A177-3AD203B41FA5}">
                      <a16:colId xmlns:a16="http://schemas.microsoft.com/office/drawing/2014/main" val="286999654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Sr. </a:t>
                      </a:r>
                      <a:r>
                        <a:rPr lang="en-US" sz="1200" b="1" kern="1200" dirty="0">
                          <a:solidFill>
                            <a:schemeClr val="lt1"/>
                          </a:solidFill>
                        </a:rPr>
                        <a:t>No</a:t>
                      </a:r>
                      <a:r>
                        <a:rPr lang="en-US" sz="1200" dirty="0"/>
                        <a:t>.</a:t>
                      </a:r>
                      <a:endParaRPr lang="en-US" sz="1200" dirty="0">
                        <a:latin typeface="Cambria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Name</a:t>
                      </a:r>
                      <a:endParaRPr lang="en-US" sz="1200" dirty="0">
                        <a:latin typeface="Cambria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Academic</a:t>
                      </a:r>
                    </a:p>
                    <a:p>
                      <a:pPr algn="ctr"/>
                      <a:r>
                        <a:rPr lang="en-US" sz="1200" dirty="0"/>
                        <a:t>Designation</a:t>
                      </a:r>
                      <a:endParaRPr lang="en-US" sz="1200" dirty="0">
                        <a:latin typeface="Cambria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Administrative Designation</a:t>
                      </a:r>
                    </a:p>
                    <a:p>
                      <a:pPr algn="ctr"/>
                      <a:r>
                        <a:rPr lang="en-US" sz="900" dirty="0"/>
                        <a:t>(if any)</a:t>
                      </a:r>
                      <a:endParaRPr lang="en-US" sz="900" i="1" dirty="0">
                        <a:latin typeface="Cambria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Academic Qualifications</a:t>
                      </a:r>
                      <a:endParaRPr lang="en-US" sz="1200" dirty="0">
                        <a:latin typeface="Cambria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353991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1.</a:t>
                      </a:r>
                      <a:endParaRPr lang="en-US" sz="1100" dirty="0">
                        <a:latin typeface="Cambria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dirty="0"/>
                        <a:t>Ar. Sumesh M. Modi</a:t>
                      </a:r>
                      <a:endParaRPr lang="en-US" sz="1100" dirty="0">
                        <a:latin typeface="Cambria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Professor</a:t>
                      </a:r>
                      <a:endParaRPr lang="en-US" sz="1100" dirty="0">
                        <a:latin typeface="Cambria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Director</a:t>
                      </a:r>
                      <a:endParaRPr lang="en-US" sz="1100" dirty="0">
                        <a:latin typeface="Cambria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B.Arch.</a:t>
                      </a:r>
                    </a:p>
                    <a:p>
                      <a:pPr algn="ctr"/>
                      <a:endParaRPr lang="en-US" sz="600" dirty="0"/>
                    </a:p>
                    <a:p>
                      <a:pPr algn="ctr"/>
                      <a:r>
                        <a:rPr lang="en-US" sz="1100" dirty="0"/>
                        <a:t>M.Arch. (Conservation)</a:t>
                      </a:r>
                    </a:p>
                    <a:p>
                      <a:pPr algn="ctr"/>
                      <a:r>
                        <a:rPr lang="en-US" sz="900" dirty="0"/>
                        <a:t>(School</a:t>
                      </a:r>
                      <a:r>
                        <a:rPr lang="en-US" sz="900" baseline="0" dirty="0"/>
                        <a:t> of Planning and Architecture, New Delhi)</a:t>
                      </a:r>
                      <a:endParaRPr lang="en-US" sz="900" dirty="0"/>
                    </a:p>
                    <a:p>
                      <a:pPr algn="ctr"/>
                      <a:endParaRPr lang="en-US" sz="600" dirty="0"/>
                    </a:p>
                    <a:p>
                      <a:pPr algn="ctr"/>
                      <a:r>
                        <a:rPr lang="en-US" sz="1100" dirty="0"/>
                        <a:t>Ph.D. (Pursuing)</a:t>
                      </a:r>
                    </a:p>
                    <a:p>
                      <a:pPr algn="ctr"/>
                      <a:r>
                        <a:rPr lang="en-US" sz="900" dirty="0"/>
                        <a:t>(PRASADA Scholarship,</a:t>
                      </a:r>
                      <a:r>
                        <a:rPr lang="en-US" sz="900" baseline="0" dirty="0"/>
                        <a:t> Cardiff University, UK)</a:t>
                      </a:r>
                      <a:endParaRPr lang="en-US" sz="900" i="1" dirty="0">
                        <a:latin typeface="Cambria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896392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2.</a:t>
                      </a:r>
                      <a:endParaRPr lang="en-US" sz="1100" dirty="0">
                        <a:latin typeface="Cambria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dirty="0"/>
                        <a:t>Ar. Kishor Hathiwala</a:t>
                      </a:r>
                      <a:endParaRPr lang="en-US" sz="1100" dirty="0">
                        <a:latin typeface="Cambria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Professor</a:t>
                      </a:r>
                    </a:p>
                    <a:p>
                      <a:pPr algn="ctr"/>
                      <a:r>
                        <a:rPr lang="en-US" sz="1100" dirty="0"/>
                        <a:t>Design</a:t>
                      </a:r>
                      <a:r>
                        <a:rPr lang="en-US" sz="1100" baseline="0" dirty="0"/>
                        <a:t> Chair</a:t>
                      </a:r>
                    </a:p>
                    <a:p>
                      <a:pPr algn="ctr"/>
                      <a:r>
                        <a:rPr lang="en-US" sz="1100" baseline="0" dirty="0"/>
                        <a:t>(Tenure)</a:t>
                      </a:r>
                      <a:endParaRPr lang="en-US" sz="1100" i="1" baseline="0" dirty="0">
                        <a:latin typeface="Cambria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-</a:t>
                      </a:r>
                      <a:endParaRPr lang="en-US" sz="1100" dirty="0">
                        <a:latin typeface="Cambria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B.Arch.</a:t>
                      </a:r>
                      <a:endParaRPr lang="en-US" sz="1100" dirty="0">
                        <a:latin typeface="Cambria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196377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3.</a:t>
                      </a:r>
                      <a:endParaRPr lang="en-US" sz="1100" dirty="0">
                        <a:latin typeface="Cambria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dirty="0"/>
                        <a:t>Ar. </a:t>
                      </a:r>
                      <a:r>
                        <a:rPr lang="en-US" sz="1100" dirty="0" err="1"/>
                        <a:t>Punita</a:t>
                      </a:r>
                      <a:r>
                        <a:rPr lang="en-US" sz="1100" dirty="0"/>
                        <a:t> Mehta</a:t>
                      </a:r>
                      <a:endParaRPr lang="en-US" sz="1100" dirty="0">
                        <a:latin typeface="Cambria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Design Mentor</a:t>
                      </a:r>
                      <a:endParaRPr lang="en-US" sz="1100" i="1" baseline="0" dirty="0">
                        <a:latin typeface="Cambria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-</a:t>
                      </a:r>
                      <a:endParaRPr lang="en-US" sz="1100" dirty="0">
                        <a:latin typeface="Cambria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100" dirty="0" err="1"/>
                        <a:t>G.D.Arch</a:t>
                      </a:r>
                      <a:r>
                        <a:rPr lang="en-IN" sz="1100" dirty="0"/>
                        <a:t>. (CEPT)</a:t>
                      </a:r>
                      <a:endParaRPr lang="en-US" sz="1100" dirty="0">
                        <a:latin typeface="Cambria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7925505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4.</a:t>
                      </a:r>
                      <a:endParaRPr lang="en-US" sz="1100" dirty="0">
                        <a:latin typeface="Cambria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dirty="0"/>
                        <a:t>Ar. Sandeepsingh Sisodia</a:t>
                      </a:r>
                      <a:endParaRPr lang="en-US" sz="1100" dirty="0">
                        <a:latin typeface="Cambria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aseline="0" dirty="0"/>
                        <a:t>Associate</a:t>
                      </a:r>
                    </a:p>
                    <a:p>
                      <a:pPr algn="ctr"/>
                      <a:r>
                        <a:rPr lang="en-US" sz="1100" baseline="0" dirty="0"/>
                        <a:t>Professor</a:t>
                      </a:r>
                      <a:endParaRPr lang="en-US" sz="1100" baseline="0" dirty="0">
                        <a:latin typeface="Cambria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err="1"/>
                        <a:t>Programme</a:t>
                      </a:r>
                      <a:r>
                        <a:rPr lang="en-US" sz="1100" dirty="0"/>
                        <a:t> Coordinator</a:t>
                      </a:r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r>
                        <a:rPr lang="en-US" sz="1100" dirty="0"/>
                        <a:t>Dean,</a:t>
                      </a:r>
                      <a:r>
                        <a:rPr lang="en-US" sz="1100" baseline="0" dirty="0"/>
                        <a:t> Faculty of</a:t>
                      </a:r>
                    </a:p>
                    <a:p>
                      <a:pPr algn="ctr"/>
                      <a:r>
                        <a:rPr lang="en-US" sz="1100" baseline="0" dirty="0"/>
                        <a:t>Design, Planning and Architecture</a:t>
                      </a:r>
                      <a:endParaRPr lang="en-US" sz="1100" dirty="0">
                        <a:latin typeface="Cambria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B.Arch.</a:t>
                      </a:r>
                    </a:p>
                    <a:p>
                      <a:pPr algn="ctr"/>
                      <a:endParaRPr lang="en-US" sz="600" dirty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aseline="0" dirty="0"/>
                        <a:t>M.Arch.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aseline="0" dirty="0"/>
                        <a:t>(Knowlton School of Architecture, The Ohio State University, USA)</a:t>
                      </a:r>
                      <a:endParaRPr lang="en-US" sz="900" i="1" dirty="0">
                        <a:latin typeface="Cambria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649482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5.</a:t>
                      </a:r>
                      <a:endParaRPr lang="en-US" sz="1100" dirty="0">
                        <a:latin typeface="Cambria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dirty="0"/>
                        <a:t>Ar. Aditi Joshi</a:t>
                      </a:r>
                      <a:endParaRPr lang="en-US" sz="1100" dirty="0">
                        <a:latin typeface="Cambria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Assistant</a:t>
                      </a:r>
                    </a:p>
                    <a:p>
                      <a:pPr algn="ctr"/>
                      <a:r>
                        <a:rPr lang="en-US" sz="1100" dirty="0"/>
                        <a:t>Professor</a:t>
                      </a:r>
                      <a:endParaRPr lang="en-US" sz="1100" dirty="0">
                        <a:latin typeface="Cambria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-</a:t>
                      </a:r>
                      <a:endParaRPr lang="en-US" sz="1100" dirty="0">
                        <a:latin typeface="Cambria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B.Arch.</a:t>
                      </a:r>
                    </a:p>
                    <a:p>
                      <a:pPr algn="ctr"/>
                      <a:endParaRPr lang="en-US" sz="600" dirty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aseline="0" dirty="0"/>
                        <a:t>M.Tech. (Urban Planning)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aseline="0" dirty="0"/>
                        <a:t>(SVNIT, Surat)</a:t>
                      </a:r>
                      <a:endParaRPr lang="en-US" sz="900" i="1" dirty="0">
                        <a:latin typeface="Cambria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4670623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latin typeface="Cambria" pitchFamily="18" charset="0"/>
                        </a:rPr>
                        <a:t>06.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dirty="0">
                          <a:latin typeface="Cambria" pitchFamily="18" charset="0"/>
                        </a:rPr>
                        <a:t>Ar. Manan Gandhi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latin typeface="Cambria" pitchFamily="18" charset="0"/>
                        </a:rPr>
                        <a:t>Assistant</a:t>
                      </a:r>
                    </a:p>
                    <a:p>
                      <a:pPr algn="ctr"/>
                      <a:r>
                        <a:rPr lang="en-US" sz="1100" dirty="0">
                          <a:latin typeface="Cambria" pitchFamily="18" charset="0"/>
                        </a:rPr>
                        <a:t>Professor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latin typeface="Cambria" pitchFamily="18" charset="0"/>
                        </a:rPr>
                        <a:t>-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latin typeface="Cambria" pitchFamily="18" charset="0"/>
                        </a:rPr>
                        <a:t>B.Arch.</a:t>
                      </a:r>
                    </a:p>
                    <a:p>
                      <a:pPr algn="ctr"/>
                      <a:endParaRPr lang="en-US" sz="600" dirty="0">
                        <a:latin typeface="Cambria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i="0" baseline="0" dirty="0">
                          <a:latin typeface="Cambria" pitchFamily="18" charset="0"/>
                        </a:rPr>
                        <a:t>M.Arch. (City Design)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i="1" baseline="0" dirty="0">
                          <a:latin typeface="Cambria" pitchFamily="18" charset="0"/>
                        </a:rPr>
                        <a:t>(SCET, Surat)</a:t>
                      </a:r>
                      <a:endParaRPr lang="en-US" sz="900" i="1" dirty="0">
                        <a:latin typeface="Cambria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970655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latin typeface="Cambria" pitchFamily="18" charset="0"/>
                        </a:rPr>
                        <a:t>07.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dirty="0">
                          <a:latin typeface="Cambria" pitchFamily="18" charset="0"/>
                        </a:rPr>
                        <a:t>Ar. Aditya Vyas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latin typeface="Cambria" pitchFamily="18" charset="0"/>
                        </a:rPr>
                        <a:t>Assistant</a:t>
                      </a:r>
                    </a:p>
                    <a:p>
                      <a:pPr algn="ctr"/>
                      <a:r>
                        <a:rPr lang="en-US" sz="1100" dirty="0">
                          <a:latin typeface="Cambria" pitchFamily="18" charset="0"/>
                        </a:rPr>
                        <a:t>Professor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latin typeface="Cambria" pitchFamily="18" charset="0"/>
                        </a:rPr>
                        <a:t>-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latin typeface="Cambria" pitchFamily="18" charset="0"/>
                        </a:rPr>
                        <a:t>B.Arch.</a:t>
                      </a:r>
                    </a:p>
                    <a:p>
                      <a:pPr algn="ctr"/>
                      <a:endParaRPr lang="en-US" sz="600" dirty="0">
                        <a:latin typeface="Cambria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i="0" baseline="0" dirty="0">
                          <a:latin typeface="Cambria" pitchFamily="18" charset="0"/>
                        </a:rPr>
                        <a:t>PGP (ACM)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i="1" baseline="0" dirty="0">
                          <a:latin typeface="Cambria" pitchFamily="18" charset="0"/>
                        </a:rPr>
                        <a:t>(NICMAR, Hyderabad)</a:t>
                      </a:r>
                      <a:endParaRPr lang="en-US" sz="900" i="1" dirty="0">
                        <a:latin typeface="Cambria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23204915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044322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81000" y="381000"/>
            <a:ext cx="6400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latin typeface="Cambria" pitchFamily="18" charset="0"/>
              </a:rPr>
              <a:t>DETAILS OF FACULTY MEMBERS </a:t>
            </a:r>
            <a:r>
              <a:rPr lang="en-US" sz="1200" i="1" dirty="0">
                <a:latin typeface="Cambria" pitchFamily="18" charset="0"/>
              </a:rPr>
              <a:t>(contd.)</a:t>
            </a:r>
            <a:endParaRPr lang="en-US" sz="1600" b="1" dirty="0">
              <a:latin typeface="Cambria" pitchFamily="18" charset="0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24025350"/>
              </p:ext>
            </p:extLst>
          </p:nvPr>
        </p:nvGraphicFramePr>
        <p:xfrm>
          <a:off x="457200" y="883920"/>
          <a:ext cx="5943600" cy="574548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00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Cambria" pitchFamily="18" charset="0"/>
                        </a:rPr>
                        <a:t>Sr. No.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Cambria" pitchFamily="18" charset="0"/>
                        </a:rPr>
                        <a:t>Name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Cambria" pitchFamily="18" charset="0"/>
                        </a:rPr>
                        <a:t>Academic</a:t>
                      </a:r>
                    </a:p>
                    <a:p>
                      <a:pPr algn="ctr"/>
                      <a:r>
                        <a:rPr lang="en-US" sz="1200" dirty="0">
                          <a:latin typeface="Cambria" pitchFamily="18" charset="0"/>
                        </a:rPr>
                        <a:t>Designation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Cambria" pitchFamily="18" charset="0"/>
                        </a:rPr>
                        <a:t>Administrative Designation</a:t>
                      </a:r>
                    </a:p>
                    <a:p>
                      <a:pPr algn="ctr"/>
                      <a:r>
                        <a:rPr lang="en-US" sz="900" i="1" dirty="0">
                          <a:latin typeface="Cambria" pitchFamily="18" charset="0"/>
                        </a:rPr>
                        <a:t>(if any)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Cambria" pitchFamily="18" charset="0"/>
                        </a:rPr>
                        <a:t>Academic Qualifications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2920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latin typeface="Cambria" pitchFamily="18" charset="0"/>
                        </a:rPr>
                        <a:t>08.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dirty="0">
                          <a:latin typeface="Cambria" pitchFamily="18" charset="0"/>
                        </a:rPr>
                        <a:t>Ar. Hatim Khapra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>
                          <a:latin typeface="Cambria" pitchFamily="18" charset="0"/>
                        </a:rPr>
                        <a:t>Assistant</a:t>
                      </a:r>
                    </a:p>
                    <a:p>
                      <a:pPr algn="ctr"/>
                      <a:r>
                        <a:rPr lang="en-US" sz="1100">
                          <a:latin typeface="Cambria" pitchFamily="18" charset="0"/>
                        </a:rPr>
                        <a:t>Professor</a:t>
                      </a:r>
                      <a:endParaRPr lang="en-US" sz="1100" dirty="0">
                        <a:latin typeface="Cambria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>
                          <a:latin typeface="Cambria" pitchFamily="18" charset="0"/>
                        </a:rPr>
                        <a:t>-</a:t>
                      </a:r>
                      <a:endParaRPr lang="en-US" sz="1100" dirty="0">
                        <a:latin typeface="Cambria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>
                          <a:latin typeface="Cambria" pitchFamily="18" charset="0"/>
                        </a:rPr>
                        <a:t>B.Arch.</a:t>
                      </a:r>
                    </a:p>
                    <a:p>
                      <a:pPr algn="ctr"/>
                      <a:endParaRPr lang="en-US" sz="600">
                        <a:latin typeface="Cambria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i="0" baseline="0">
                          <a:latin typeface="Cambria" pitchFamily="18" charset="0"/>
                        </a:rPr>
                        <a:t>PGP (ACM)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i="1" baseline="0">
                          <a:latin typeface="Cambria" pitchFamily="18" charset="0"/>
                        </a:rPr>
                        <a:t>(NICMAR, Pune)</a:t>
                      </a:r>
                      <a:endParaRPr lang="en-US" sz="900" i="1" dirty="0">
                        <a:latin typeface="Cambria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87680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latin typeface="Cambria" pitchFamily="18" charset="0"/>
                        </a:rPr>
                        <a:t>09.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>
                          <a:latin typeface="Cambria" pitchFamily="18" charset="0"/>
                        </a:rPr>
                        <a:t>Ar. Dhaval Shah</a:t>
                      </a:r>
                      <a:endParaRPr lang="en-US" sz="1100" dirty="0">
                        <a:latin typeface="Cambria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latin typeface="Cambria" pitchFamily="18" charset="0"/>
                        </a:rPr>
                        <a:t>Assistant</a:t>
                      </a:r>
                    </a:p>
                    <a:p>
                      <a:pPr algn="ctr"/>
                      <a:r>
                        <a:rPr lang="en-US" sz="1100" dirty="0">
                          <a:latin typeface="Cambria" pitchFamily="18" charset="0"/>
                        </a:rPr>
                        <a:t>Professor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latin typeface="Cambria" pitchFamily="18" charset="0"/>
                        </a:rPr>
                        <a:t>-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>
                          <a:latin typeface="Cambria" pitchFamily="18" charset="0"/>
                        </a:rPr>
                        <a:t>B.Arch.</a:t>
                      </a:r>
                    </a:p>
                    <a:p>
                      <a:pPr algn="ctr"/>
                      <a:endParaRPr lang="en-US" sz="600">
                        <a:latin typeface="Cambria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i="0" baseline="0">
                          <a:latin typeface="Cambria" pitchFamily="18" charset="0"/>
                        </a:rPr>
                        <a:t>M.Arch. (City Design)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i="1" baseline="0">
                          <a:latin typeface="Cambria" pitchFamily="18" charset="0"/>
                        </a:rPr>
                        <a:t>(SCET, Surat)</a:t>
                      </a:r>
                      <a:endParaRPr lang="en-US" sz="900" i="1" dirty="0">
                        <a:latin typeface="Cambria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33400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latin typeface="Cambria" pitchFamily="18" charset="0"/>
                        </a:rPr>
                        <a:t>10.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>
                          <a:latin typeface="Cambria" pitchFamily="18" charset="0"/>
                        </a:rPr>
                        <a:t>Ar. Umesh Pathak</a:t>
                      </a:r>
                      <a:endParaRPr lang="en-US" sz="1100" dirty="0">
                        <a:latin typeface="Cambria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>
                          <a:latin typeface="Cambria" pitchFamily="18" charset="0"/>
                        </a:rPr>
                        <a:t>Assistant</a:t>
                      </a:r>
                    </a:p>
                    <a:p>
                      <a:pPr algn="ctr"/>
                      <a:r>
                        <a:rPr lang="en-US" sz="1100">
                          <a:latin typeface="Cambria" pitchFamily="18" charset="0"/>
                        </a:rPr>
                        <a:t>Professor</a:t>
                      </a:r>
                      <a:endParaRPr lang="en-US" sz="1100" dirty="0">
                        <a:latin typeface="Cambria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latin typeface="Cambria" pitchFamily="18" charset="0"/>
                        </a:rPr>
                        <a:t>-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latin typeface="Cambria" pitchFamily="18" charset="0"/>
                        </a:rPr>
                        <a:t>B.Arch.</a:t>
                      </a:r>
                    </a:p>
                    <a:p>
                      <a:pPr algn="ctr"/>
                      <a:endParaRPr lang="en-US" sz="600" dirty="0">
                        <a:latin typeface="Cambria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i="0" baseline="0" dirty="0">
                          <a:latin typeface="Cambria" pitchFamily="18" charset="0"/>
                        </a:rPr>
                        <a:t>Master of Urban Planning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i="1" baseline="0" dirty="0">
                          <a:latin typeface="Cambria" pitchFamily="18" charset="0"/>
                        </a:rPr>
                        <a:t>(Institute of Architecture, HNGU, Patan)</a:t>
                      </a:r>
                      <a:endParaRPr lang="en-US" sz="900" i="1" dirty="0">
                        <a:latin typeface="Cambria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63880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latin typeface="Cambria" pitchFamily="18" charset="0"/>
                        </a:rPr>
                        <a:t>11.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>
                          <a:latin typeface="Cambria" pitchFamily="18" charset="0"/>
                        </a:rPr>
                        <a:t>Ar. Rohan Desai</a:t>
                      </a:r>
                      <a:endParaRPr lang="en-US" sz="1100" dirty="0">
                        <a:latin typeface="Cambria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>
                          <a:latin typeface="Cambria" pitchFamily="18" charset="0"/>
                        </a:rPr>
                        <a:t>Assistant</a:t>
                      </a:r>
                    </a:p>
                    <a:p>
                      <a:pPr algn="ctr"/>
                      <a:r>
                        <a:rPr lang="en-US" sz="1100">
                          <a:latin typeface="Cambria" pitchFamily="18" charset="0"/>
                        </a:rPr>
                        <a:t>Professor</a:t>
                      </a:r>
                      <a:endParaRPr lang="en-US" sz="1100" dirty="0">
                        <a:latin typeface="Cambria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>
                          <a:latin typeface="Cambria" pitchFamily="18" charset="0"/>
                        </a:rPr>
                        <a:t>-</a:t>
                      </a:r>
                      <a:endParaRPr lang="en-US" sz="1100" dirty="0">
                        <a:latin typeface="Cambria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latin typeface="Cambria" pitchFamily="18" charset="0"/>
                        </a:rPr>
                        <a:t>B.Arch.</a:t>
                      </a:r>
                    </a:p>
                    <a:p>
                      <a:pPr algn="ctr"/>
                      <a:endParaRPr lang="en-US" sz="600" dirty="0">
                        <a:latin typeface="Cambria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i="0" baseline="0" dirty="0">
                          <a:latin typeface="Cambria" pitchFamily="18" charset="0"/>
                        </a:rPr>
                        <a:t>Master of Urban Planning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i="1" baseline="0" dirty="0">
                          <a:latin typeface="Cambria" pitchFamily="18" charset="0"/>
                        </a:rPr>
                        <a:t>(Institute of Architecture, HNGU, Patan)</a:t>
                      </a:r>
                      <a:endParaRPr lang="en-US" sz="900" i="1" dirty="0">
                        <a:latin typeface="Cambria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63880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latin typeface="Cambria" pitchFamily="18" charset="0"/>
                        </a:rPr>
                        <a:t>12.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dirty="0">
                          <a:latin typeface="Cambria" pitchFamily="18" charset="0"/>
                        </a:rPr>
                        <a:t>Ar. Anjul Meghpara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latin typeface="Cambria" pitchFamily="18" charset="0"/>
                        </a:rPr>
                        <a:t>Assistant</a:t>
                      </a:r>
                    </a:p>
                    <a:p>
                      <a:pPr algn="ctr"/>
                      <a:r>
                        <a:rPr lang="en-US" sz="1100" dirty="0">
                          <a:latin typeface="Cambria" pitchFamily="18" charset="0"/>
                        </a:rPr>
                        <a:t>Professor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latin typeface="Cambria" pitchFamily="18" charset="0"/>
                        </a:rPr>
                        <a:t>-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latin typeface="Cambria" pitchFamily="18" charset="0"/>
                        </a:rPr>
                        <a:t>B.Arch.</a:t>
                      </a:r>
                    </a:p>
                    <a:p>
                      <a:pPr algn="ctr"/>
                      <a:endParaRPr lang="en-US" sz="600" dirty="0">
                        <a:latin typeface="Cambria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i="0" baseline="0" dirty="0">
                          <a:latin typeface="Cambria" pitchFamily="18" charset="0"/>
                        </a:rPr>
                        <a:t>Master of Urban Planning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i="1" baseline="0" dirty="0">
                          <a:latin typeface="Cambria" pitchFamily="18" charset="0"/>
                        </a:rPr>
                        <a:t>(</a:t>
                      </a:r>
                      <a:r>
                        <a:rPr lang="en-US" sz="900" i="1" baseline="0" dirty="0" err="1">
                          <a:latin typeface="Cambria" pitchFamily="18" charset="0"/>
                        </a:rPr>
                        <a:t>Parul</a:t>
                      </a:r>
                      <a:r>
                        <a:rPr lang="en-US" sz="900" i="1" baseline="0" dirty="0">
                          <a:latin typeface="Cambria" pitchFamily="18" charset="0"/>
                        </a:rPr>
                        <a:t> Institute of Architecture &amp; Research, Vadodara)</a:t>
                      </a:r>
                      <a:endParaRPr lang="en-US" sz="900" i="1" dirty="0">
                        <a:latin typeface="Cambria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563880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latin typeface="Cambria" pitchFamily="18" charset="0"/>
                        </a:rPr>
                        <a:t>13.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dirty="0">
                          <a:latin typeface="Cambria" pitchFamily="18" charset="0"/>
                        </a:rPr>
                        <a:t>Er. Anand Mehta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latin typeface="Cambria" pitchFamily="18" charset="0"/>
                        </a:rPr>
                        <a:t>Assistant</a:t>
                      </a:r>
                    </a:p>
                    <a:p>
                      <a:pPr algn="ctr"/>
                      <a:r>
                        <a:rPr lang="en-US" sz="1100" dirty="0">
                          <a:latin typeface="Cambria" pitchFamily="18" charset="0"/>
                        </a:rPr>
                        <a:t>Professor</a:t>
                      </a:r>
                    </a:p>
                    <a:p>
                      <a:pPr algn="ctr"/>
                      <a:r>
                        <a:rPr lang="en-US" sz="1100" i="1" dirty="0">
                          <a:latin typeface="Cambria" pitchFamily="18" charset="0"/>
                        </a:rPr>
                        <a:t>(Allied field)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latin typeface="Cambria" pitchFamily="18" charset="0"/>
                        </a:rPr>
                        <a:t>-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i="0" dirty="0">
                          <a:latin typeface="Cambria" pitchFamily="18" charset="0"/>
                        </a:rPr>
                        <a:t>B.Tech</a:t>
                      </a:r>
                      <a:r>
                        <a:rPr lang="en-US" sz="1100" i="0" baseline="0" dirty="0">
                          <a:latin typeface="Cambria" pitchFamily="18" charset="0"/>
                        </a:rPr>
                        <a:t>. (Hons.)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i="0" baseline="0" dirty="0">
                          <a:latin typeface="Cambria" pitchFamily="18" charset="0"/>
                        </a:rPr>
                        <a:t>(Civil Construction)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600" i="0" baseline="0" dirty="0">
                        <a:latin typeface="Cambria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i="0" baseline="0" dirty="0">
                          <a:latin typeface="Cambria" pitchFamily="18" charset="0"/>
                        </a:rPr>
                        <a:t>M.S. (Civil - Structures)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i="1" baseline="0" dirty="0">
                          <a:latin typeface="Cambria" pitchFamily="18" charset="0"/>
                        </a:rPr>
                        <a:t>(Virginia Tech, USA)</a:t>
                      </a:r>
                      <a:endParaRPr lang="en-US" sz="900" i="1" dirty="0">
                        <a:latin typeface="Cambria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0" y="9536668"/>
            <a:ext cx="6858000" cy="230832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Cambria" pitchFamily="18" charset="0"/>
              </a:rPr>
              <a:t>ANNUAL REPORT 2018-19 | 2</a:t>
            </a:r>
          </a:p>
        </p:txBody>
      </p:sp>
    </p:spTree>
    <p:extLst>
      <p:ext uri="{BB962C8B-B14F-4D97-AF65-F5344CB8AC3E}">
        <p14:creationId xmlns:p14="http://schemas.microsoft.com/office/powerpoint/2010/main" val="26152936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81000" y="381000"/>
            <a:ext cx="6400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latin typeface="Cambria" pitchFamily="18" charset="0"/>
              </a:rPr>
              <a:t>DETAILS OF FACULTY MEMBERS </a:t>
            </a:r>
            <a:r>
              <a:rPr lang="en-US" sz="1200" i="1" dirty="0">
                <a:latin typeface="Cambria" pitchFamily="18" charset="0"/>
              </a:rPr>
              <a:t>(contd.)</a:t>
            </a:r>
            <a:endParaRPr lang="en-US" sz="1600" b="1" dirty="0">
              <a:latin typeface="Cambria" pitchFamily="18" charset="0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4378749"/>
              </p:ext>
            </p:extLst>
          </p:nvPr>
        </p:nvGraphicFramePr>
        <p:xfrm>
          <a:off x="457200" y="883920"/>
          <a:ext cx="5943600" cy="659384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00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Cambria" pitchFamily="18" charset="0"/>
                        </a:rPr>
                        <a:t>Sr. No.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Cambria" pitchFamily="18" charset="0"/>
                        </a:rPr>
                        <a:t>Name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Cambria" pitchFamily="18" charset="0"/>
                        </a:rPr>
                        <a:t>Academic</a:t>
                      </a:r>
                    </a:p>
                    <a:p>
                      <a:pPr algn="ctr"/>
                      <a:r>
                        <a:rPr lang="en-US" sz="1200" dirty="0">
                          <a:latin typeface="Cambria" pitchFamily="18" charset="0"/>
                        </a:rPr>
                        <a:t>Designation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Cambria" pitchFamily="18" charset="0"/>
                        </a:rPr>
                        <a:t>Administrative Designation</a:t>
                      </a:r>
                    </a:p>
                    <a:p>
                      <a:pPr algn="ctr"/>
                      <a:r>
                        <a:rPr lang="en-US" sz="900" i="1" dirty="0">
                          <a:latin typeface="Cambria" pitchFamily="18" charset="0"/>
                        </a:rPr>
                        <a:t>(if any)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Cambria" pitchFamily="18" charset="0"/>
                        </a:rPr>
                        <a:t>Academic Qualifications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2920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latin typeface="Cambria" pitchFamily="18" charset="0"/>
                        </a:rPr>
                        <a:t>14.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dirty="0">
                          <a:latin typeface="Cambria" pitchFamily="18" charset="0"/>
                        </a:rPr>
                        <a:t>Ar. </a:t>
                      </a:r>
                      <a:r>
                        <a:rPr lang="en-US" sz="1100" dirty="0" err="1">
                          <a:latin typeface="Cambria" pitchFamily="18" charset="0"/>
                        </a:rPr>
                        <a:t>Dhruti</a:t>
                      </a:r>
                      <a:r>
                        <a:rPr lang="en-US" sz="1100" dirty="0">
                          <a:latin typeface="Cambria" pitchFamily="18" charset="0"/>
                        </a:rPr>
                        <a:t> Shah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latin typeface="Cambria" pitchFamily="18" charset="0"/>
                        </a:rPr>
                        <a:t>Assistant</a:t>
                      </a:r>
                    </a:p>
                    <a:p>
                      <a:pPr algn="ctr"/>
                      <a:r>
                        <a:rPr lang="en-US" sz="1100" dirty="0">
                          <a:latin typeface="Cambria" pitchFamily="18" charset="0"/>
                        </a:rPr>
                        <a:t>Professor</a:t>
                      </a:r>
                    </a:p>
                    <a:p>
                      <a:pPr algn="ctr"/>
                      <a:endParaRPr lang="en-US" sz="1100" dirty="0">
                        <a:latin typeface="Cambria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>
                          <a:latin typeface="Cambria" pitchFamily="18" charset="0"/>
                        </a:rPr>
                        <a:t>-</a:t>
                      </a:r>
                    </a:p>
                    <a:p>
                      <a:pPr algn="ctr"/>
                      <a:endParaRPr lang="en-US" sz="1100" dirty="0">
                        <a:latin typeface="Cambria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IN" sz="1100" kern="1200" dirty="0">
                          <a:solidFill>
                            <a:schemeClr val="dk1"/>
                          </a:solidFill>
                          <a:latin typeface="Cambria" pitchFamily="18" charset="0"/>
                          <a:ea typeface="+mn-ea"/>
                          <a:cs typeface="+mn-cs"/>
                        </a:rPr>
                        <a:t>B.Arch.</a:t>
                      </a:r>
                    </a:p>
                    <a:p>
                      <a:pPr marL="0" algn="ctr" defTabSz="914400" rtl="0" eaLnBrk="1" latinLnBrk="0" hangingPunct="1"/>
                      <a:r>
                        <a:rPr lang="en-IN" sz="1100" kern="1200" dirty="0">
                          <a:solidFill>
                            <a:schemeClr val="dk1"/>
                          </a:solidFill>
                          <a:latin typeface="Cambria" pitchFamily="18" charset="0"/>
                          <a:ea typeface="+mn-ea"/>
                          <a:cs typeface="+mn-cs"/>
                        </a:rPr>
                        <a:t>(Bachelor of Architecture),</a:t>
                      </a:r>
                    </a:p>
                    <a:p>
                      <a:pPr marL="0" algn="ctr" defTabSz="914400" rtl="0" eaLnBrk="1" latinLnBrk="0" hangingPunct="1"/>
                      <a:r>
                        <a:rPr lang="en-IN" sz="1100" kern="1200" dirty="0" err="1">
                          <a:solidFill>
                            <a:schemeClr val="dk1"/>
                          </a:solidFill>
                          <a:latin typeface="Cambria" pitchFamily="18" charset="0"/>
                          <a:ea typeface="+mn-ea"/>
                          <a:cs typeface="+mn-cs"/>
                        </a:rPr>
                        <a:t>M.Arch</a:t>
                      </a:r>
                      <a:r>
                        <a:rPr lang="en-IN" sz="1100" kern="1200" dirty="0">
                          <a:solidFill>
                            <a:schemeClr val="dk1"/>
                          </a:solidFill>
                          <a:latin typeface="Cambria" pitchFamily="18" charset="0"/>
                          <a:ea typeface="+mn-ea"/>
                          <a:cs typeface="+mn-cs"/>
                        </a:rPr>
                        <a:t>.(Urban Conservation)</a:t>
                      </a:r>
                    </a:p>
                    <a:p>
                      <a:pPr marL="0" algn="ctr" defTabSz="914400" rtl="0" eaLnBrk="1" latinLnBrk="0" hangingPunct="1"/>
                      <a:r>
                        <a:rPr lang="en-IN" sz="900" i="1" kern="1200" baseline="0" dirty="0">
                          <a:solidFill>
                            <a:schemeClr val="dk1"/>
                          </a:solidFill>
                          <a:latin typeface="Cambria" pitchFamily="18" charset="0"/>
                          <a:ea typeface="+mn-ea"/>
                          <a:cs typeface="+mn-cs"/>
                        </a:rPr>
                        <a:t>(Kamala Raheja Institute of Architecture &amp; Environmental Studies, Mumbai University, Maharashtra)</a:t>
                      </a:r>
                      <a:endParaRPr lang="en-US" sz="900" i="1" kern="1200" baseline="0" dirty="0">
                        <a:solidFill>
                          <a:schemeClr val="dk1"/>
                        </a:solidFill>
                        <a:latin typeface="Cambria" pitchFamily="18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01040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latin typeface="Cambria" pitchFamily="18" charset="0"/>
                        </a:rPr>
                        <a:t>15.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dirty="0">
                          <a:latin typeface="Cambria" pitchFamily="18" charset="0"/>
                        </a:rPr>
                        <a:t>Ar. </a:t>
                      </a:r>
                      <a:r>
                        <a:rPr lang="en-US" sz="1100" dirty="0" err="1">
                          <a:latin typeface="Cambria" pitchFamily="18" charset="0"/>
                        </a:rPr>
                        <a:t>Kruti</a:t>
                      </a:r>
                      <a:r>
                        <a:rPr lang="en-US" sz="1100" dirty="0">
                          <a:latin typeface="Cambria" pitchFamily="18" charset="0"/>
                        </a:rPr>
                        <a:t> Joshi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latin typeface="Cambria" pitchFamily="18" charset="0"/>
                        </a:rPr>
                        <a:t>Assistant</a:t>
                      </a:r>
                    </a:p>
                    <a:p>
                      <a:pPr algn="ctr"/>
                      <a:r>
                        <a:rPr lang="en-US" sz="1100" dirty="0">
                          <a:latin typeface="Cambria" pitchFamily="18" charset="0"/>
                        </a:rPr>
                        <a:t>Professor</a:t>
                      </a:r>
                    </a:p>
                    <a:p>
                      <a:pPr algn="ctr"/>
                      <a:endParaRPr lang="en-US" sz="1100" i="1" dirty="0">
                        <a:latin typeface="Cambria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>
                          <a:latin typeface="Cambria" pitchFamily="18" charset="0"/>
                        </a:rPr>
                        <a:t>-</a:t>
                      </a:r>
                    </a:p>
                    <a:p>
                      <a:pPr algn="ctr"/>
                      <a:endParaRPr lang="en-US" sz="1100" dirty="0">
                        <a:latin typeface="Cambria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IN" sz="1100" i="0" kern="1200" baseline="0" dirty="0">
                          <a:solidFill>
                            <a:schemeClr val="dk1"/>
                          </a:solidFill>
                          <a:latin typeface="Cambria" pitchFamily="18" charset="0"/>
                          <a:ea typeface="+mn-ea"/>
                          <a:cs typeface="+mn-cs"/>
                        </a:rPr>
                        <a:t>B.Arch.</a:t>
                      </a:r>
                    </a:p>
                    <a:p>
                      <a:r>
                        <a:rPr lang="en-IN" sz="1100" i="0" kern="1200" baseline="0" dirty="0">
                          <a:solidFill>
                            <a:schemeClr val="dk1"/>
                          </a:solidFill>
                          <a:latin typeface="Cambria" pitchFamily="18" charset="0"/>
                          <a:ea typeface="+mn-ea"/>
                          <a:cs typeface="+mn-cs"/>
                        </a:rPr>
                        <a:t>(Bachelor of Architecture),</a:t>
                      </a:r>
                    </a:p>
                    <a:p>
                      <a:r>
                        <a:rPr lang="en-IN" sz="1100" i="0" kern="1200" baseline="0" dirty="0" err="1">
                          <a:solidFill>
                            <a:schemeClr val="dk1"/>
                          </a:solidFill>
                          <a:latin typeface="Cambria" pitchFamily="18" charset="0"/>
                          <a:ea typeface="+mn-ea"/>
                          <a:cs typeface="+mn-cs"/>
                        </a:rPr>
                        <a:t>M.Arch</a:t>
                      </a:r>
                      <a:r>
                        <a:rPr lang="en-IN" sz="1100" i="0" kern="1200" baseline="0" dirty="0">
                          <a:solidFill>
                            <a:schemeClr val="dk1"/>
                          </a:solidFill>
                          <a:latin typeface="Cambria" pitchFamily="18" charset="0"/>
                          <a:ea typeface="+mn-ea"/>
                          <a:cs typeface="+mn-cs"/>
                        </a:rPr>
                        <a:t>. (City Design)</a:t>
                      </a:r>
                    </a:p>
                    <a:p>
                      <a:r>
                        <a:rPr lang="en-IN" sz="900" i="1" kern="1200" baseline="0" dirty="0">
                          <a:solidFill>
                            <a:schemeClr val="dk1"/>
                          </a:solidFill>
                          <a:latin typeface="Cambria" pitchFamily="18" charset="0"/>
                          <a:ea typeface="+mn-ea"/>
                          <a:cs typeface="+mn-cs"/>
                        </a:rPr>
                        <a:t>(Master of Architecture in City Design, Faculty of Architecture, SCET, Surat)</a:t>
                      </a:r>
                      <a:endParaRPr lang="en-US" sz="900" i="1" kern="1200" baseline="0" dirty="0">
                        <a:solidFill>
                          <a:schemeClr val="dk1"/>
                        </a:solidFill>
                        <a:latin typeface="Cambria" pitchFamily="18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33400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latin typeface="Cambria" pitchFamily="18" charset="0"/>
                        </a:rPr>
                        <a:t>16.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dirty="0">
                          <a:latin typeface="Cambria" pitchFamily="18" charset="0"/>
                        </a:rPr>
                        <a:t>Er. Pritesh More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latin typeface="Cambria" pitchFamily="18" charset="0"/>
                        </a:rPr>
                        <a:t>Assistant</a:t>
                      </a:r>
                    </a:p>
                    <a:p>
                      <a:pPr algn="ctr"/>
                      <a:r>
                        <a:rPr lang="en-US" sz="1100" dirty="0">
                          <a:latin typeface="Cambria" pitchFamily="18" charset="0"/>
                        </a:rPr>
                        <a:t>Professor</a:t>
                      </a:r>
                    </a:p>
                    <a:p>
                      <a:pPr algn="ctr"/>
                      <a:r>
                        <a:rPr lang="en-US" sz="1100" i="1" dirty="0">
                          <a:latin typeface="Cambria" pitchFamily="18" charset="0"/>
                        </a:rPr>
                        <a:t>(Allied field)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latin typeface="Cambria" pitchFamily="18" charset="0"/>
                        </a:rPr>
                        <a:t>-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latin typeface="Cambria" pitchFamily="18" charset="0"/>
                        </a:rPr>
                        <a:t>B.E. (Civil)</a:t>
                      </a:r>
                    </a:p>
                    <a:p>
                      <a:pPr algn="ctr"/>
                      <a:endParaRPr lang="en-US" sz="600" dirty="0">
                        <a:latin typeface="Cambria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i="0" baseline="0" dirty="0">
                          <a:latin typeface="Cambria" pitchFamily="18" charset="0"/>
                        </a:rPr>
                        <a:t>M.Tech. (Transportation)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i="1" baseline="0" dirty="0">
                          <a:latin typeface="Cambria" pitchFamily="18" charset="0"/>
                        </a:rPr>
                        <a:t>(</a:t>
                      </a:r>
                      <a:r>
                        <a:rPr lang="en-US" sz="900" i="1" baseline="0" dirty="0" err="1">
                          <a:latin typeface="Cambria" pitchFamily="18" charset="0"/>
                        </a:rPr>
                        <a:t>Parul</a:t>
                      </a:r>
                      <a:r>
                        <a:rPr lang="en-US" sz="900" i="1" baseline="0" dirty="0">
                          <a:latin typeface="Cambria" pitchFamily="18" charset="0"/>
                        </a:rPr>
                        <a:t> University)</a:t>
                      </a:r>
                      <a:endParaRPr lang="en-US" sz="900" i="1" dirty="0">
                        <a:latin typeface="Cambria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5120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latin typeface="Cambria" pitchFamily="18" charset="0"/>
                        </a:rPr>
                        <a:t>17.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dirty="0">
                          <a:latin typeface="Cambria" pitchFamily="18" charset="0"/>
                        </a:rPr>
                        <a:t>Mr. Atul Bhavsar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latin typeface="Cambria" pitchFamily="18" charset="0"/>
                        </a:rPr>
                        <a:t>Assistant</a:t>
                      </a:r>
                    </a:p>
                    <a:p>
                      <a:pPr algn="ctr"/>
                      <a:r>
                        <a:rPr lang="en-US" sz="1100" dirty="0">
                          <a:latin typeface="Cambria" pitchFamily="18" charset="0"/>
                        </a:rPr>
                        <a:t>Professor</a:t>
                      </a:r>
                    </a:p>
                    <a:p>
                      <a:pPr algn="ctr"/>
                      <a:r>
                        <a:rPr lang="en-US" sz="1100" i="1" dirty="0">
                          <a:latin typeface="Cambria" pitchFamily="18" charset="0"/>
                        </a:rPr>
                        <a:t>(Allied field)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latin typeface="Cambria" pitchFamily="18" charset="0"/>
                        </a:rPr>
                        <a:t>-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>
                        <a:latin typeface="Cambria" pitchFamily="18" charset="0"/>
                      </a:endParaRPr>
                    </a:p>
                    <a:p>
                      <a:pPr algn="ctr"/>
                      <a:endParaRPr lang="en-US" sz="1100" dirty="0">
                        <a:latin typeface="Cambria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i="0" dirty="0">
                          <a:latin typeface="Cambria" pitchFamily="18" charset="0"/>
                        </a:rPr>
                        <a:t>Dip. in Applied Arts</a:t>
                      </a:r>
                      <a:endParaRPr lang="en-US" sz="1100" i="0" baseline="0" dirty="0">
                        <a:latin typeface="Cambria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600" i="0" baseline="0" dirty="0">
                        <a:latin typeface="Cambria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i="0" baseline="0" dirty="0">
                          <a:latin typeface="Cambria" pitchFamily="18" charset="0"/>
                        </a:rPr>
                        <a:t>Art Teacher Diploma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600" i="0" baseline="0" dirty="0">
                        <a:latin typeface="Cambria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i="0" baseline="0" dirty="0">
                          <a:latin typeface="Cambria" pitchFamily="18" charset="0"/>
                        </a:rPr>
                        <a:t>Textile Design Certificate</a:t>
                      </a:r>
                      <a:endParaRPr lang="en-US" sz="900" i="1" dirty="0">
                        <a:latin typeface="Cambria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50240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latin typeface="Cambria" pitchFamily="18" charset="0"/>
                        </a:rPr>
                        <a:t>18.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IN" sz="1100" dirty="0"/>
                        <a:t>Ms. </a:t>
                      </a:r>
                      <a:r>
                        <a:rPr lang="en-IN" sz="1100" dirty="0" err="1"/>
                        <a:t>Avadhuta</a:t>
                      </a:r>
                      <a:r>
                        <a:rPr lang="en-IN" sz="1100" dirty="0"/>
                        <a:t> Patel</a:t>
                      </a:r>
                      <a:endParaRPr lang="en-US" sz="1100" dirty="0">
                        <a:latin typeface="Cambria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100" dirty="0"/>
                        <a:t>Visiting Faculty</a:t>
                      </a:r>
                      <a:endParaRPr lang="en-US" sz="1100" i="1" dirty="0">
                        <a:latin typeface="Cambria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>
                          <a:latin typeface="Cambria" pitchFamily="18" charset="0"/>
                        </a:rPr>
                        <a:t>-</a:t>
                      </a:r>
                    </a:p>
                    <a:p>
                      <a:pPr algn="ctr"/>
                      <a:endParaRPr lang="en-US" sz="1100" dirty="0">
                        <a:latin typeface="Cambria" pitchFamily="18" charset="0"/>
                      </a:endParaRPr>
                    </a:p>
                    <a:p>
                      <a:pPr algn="ctr"/>
                      <a:endParaRPr lang="en-US" sz="1100" dirty="0">
                        <a:latin typeface="Cambria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100" i="0" kern="1200" dirty="0">
                          <a:solidFill>
                            <a:schemeClr val="dk1"/>
                          </a:solidFill>
                          <a:latin typeface="Cambria" pitchFamily="18" charset="0"/>
                          <a:ea typeface="+mn-ea"/>
                          <a:cs typeface="+mn-cs"/>
                        </a:rPr>
                        <a:t>B.A. (Programme) M.A</a:t>
                      </a:r>
                      <a:r>
                        <a:rPr lang="en-IN" sz="900" dirty="0"/>
                        <a:t>. </a:t>
                      </a:r>
                      <a:r>
                        <a:rPr lang="en-IN" sz="1100" i="0" kern="1200" dirty="0">
                          <a:solidFill>
                            <a:schemeClr val="dk1"/>
                          </a:solidFill>
                          <a:latin typeface="Cambria" pitchFamily="18" charset="0"/>
                          <a:ea typeface="+mn-ea"/>
                          <a:cs typeface="+mn-cs"/>
                        </a:rPr>
                        <a:t>(English Literature) B.Ed. M.Phil.</a:t>
                      </a:r>
                      <a:endParaRPr lang="en-US" sz="1100" i="0" kern="1200" dirty="0">
                        <a:solidFill>
                          <a:schemeClr val="dk1"/>
                        </a:solidFill>
                        <a:latin typeface="Cambria" pitchFamily="18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03076144"/>
                  </a:ext>
                </a:extLst>
              </a:tr>
              <a:tr h="325120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latin typeface="Cambria" pitchFamily="18" charset="0"/>
                        </a:rPr>
                        <a:t>19.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IN" sz="1100" dirty="0"/>
                        <a:t>Ms. Moksha Dave</a:t>
                      </a:r>
                      <a:endParaRPr lang="en-US" sz="1100" dirty="0">
                        <a:latin typeface="Cambria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100" dirty="0"/>
                        <a:t>Visiting Faculty</a:t>
                      </a:r>
                      <a:endParaRPr lang="en-US" sz="1100" i="1" dirty="0">
                        <a:latin typeface="Cambria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>
                          <a:latin typeface="Cambria" pitchFamily="18" charset="0"/>
                        </a:rPr>
                        <a:t>-</a:t>
                      </a:r>
                    </a:p>
                    <a:p>
                      <a:pPr algn="ctr"/>
                      <a:endParaRPr lang="en-US" sz="1100" dirty="0">
                        <a:latin typeface="Cambria" pitchFamily="18" charset="0"/>
                      </a:endParaRPr>
                    </a:p>
                    <a:p>
                      <a:pPr algn="ctr"/>
                      <a:endParaRPr lang="en-US" sz="1100" dirty="0">
                        <a:latin typeface="Cambria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i="0" kern="1200" baseline="0" dirty="0" err="1">
                          <a:solidFill>
                            <a:schemeClr val="dk1"/>
                          </a:solidFill>
                          <a:latin typeface="Cambria" pitchFamily="18" charset="0"/>
                          <a:ea typeface="+mn-ea"/>
                          <a:cs typeface="+mn-cs"/>
                        </a:rPr>
                        <a:t>M.Sc</a:t>
                      </a:r>
                      <a:r>
                        <a:rPr lang="fr-FR" sz="1100" i="0" kern="1200" baseline="0" dirty="0">
                          <a:solidFill>
                            <a:schemeClr val="dk1"/>
                          </a:solidFill>
                          <a:latin typeface="Cambria" pitchFamily="18" charset="0"/>
                          <a:ea typeface="+mn-ea"/>
                          <a:cs typeface="+mn-cs"/>
                        </a:rPr>
                        <a:t>. (</a:t>
                      </a:r>
                      <a:r>
                        <a:rPr lang="fr-FR" sz="1100" i="0" kern="1200" baseline="0" dirty="0" err="1">
                          <a:solidFill>
                            <a:schemeClr val="dk1"/>
                          </a:solidFill>
                          <a:latin typeface="Cambria" pitchFamily="18" charset="0"/>
                          <a:ea typeface="+mn-ea"/>
                          <a:cs typeface="+mn-cs"/>
                        </a:rPr>
                        <a:t>Environmental</a:t>
                      </a:r>
                      <a:r>
                        <a:rPr lang="fr-FR" sz="1100" i="0" kern="1200" baseline="0" dirty="0">
                          <a:solidFill>
                            <a:schemeClr val="dk1"/>
                          </a:solidFill>
                          <a:latin typeface="Cambria" pitchFamily="18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i="0" kern="1200" baseline="0" dirty="0" err="1">
                          <a:solidFill>
                            <a:schemeClr val="dk1"/>
                          </a:solidFill>
                          <a:latin typeface="Cambria" pitchFamily="18" charset="0"/>
                          <a:ea typeface="+mn-ea"/>
                          <a:cs typeface="+mn-cs"/>
                        </a:rPr>
                        <a:t>Studies</a:t>
                      </a:r>
                      <a:r>
                        <a:rPr lang="fr-FR" sz="1100" i="0" kern="1200" baseline="0" dirty="0">
                          <a:solidFill>
                            <a:schemeClr val="dk1"/>
                          </a:solidFill>
                          <a:latin typeface="Cambria" pitchFamily="18" charset="0"/>
                          <a:ea typeface="+mn-ea"/>
                          <a:cs typeface="+mn-cs"/>
                        </a:rPr>
                        <a:t>) </a:t>
                      </a:r>
                      <a:r>
                        <a:rPr lang="fr-FR" sz="1100" i="0" kern="1200" baseline="0" dirty="0" err="1">
                          <a:solidFill>
                            <a:schemeClr val="dk1"/>
                          </a:solidFill>
                          <a:latin typeface="Cambria" pitchFamily="18" charset="0"/>
                          <a:ea typeface="+mn-ea"/>
                          <a:cs typeface="+mn-cs"/>
                        </a:rPr>
                        <a:t>M.Res</a:t>
                      </a:r>
                      <a:r>
                        <a:rPr lang="fr-FR" sz="1100" i="0" kern="1200" baseline="0" dirty="0">
                          <a:solidFill>
                            <a:schemeClr val="dk1"/>
                          </a:solidFill>
                          <a:latin typeface="Cambria" pitchFamily="18" charset="0"/>
                          <a:ea typeface="+mn-ea"/>
                          <a:cs typeface="+mn-cs"/>
                        </a:rPr>
                        <a:t>. (</a:t>
                      </a:r>
                      <a:r>
                        <a:rPr lang="fr-FR" sz="1100" i="0" kern="1200" baseline="0" dirty="0" err="1">
                          <a:solidFill>
                            <a:schemeClr val="dk1"/>
                          </a:solidFill>
                          <a:latin typeface="Cambria" pitchFamily="18" charset="0"/>
                          <a:ea typeface="+mn-ea"/>
                          <a:cs typeface="+mn-cs"/>
                        </a:rPr>
                        <a:t>Environmental</a:t>
                      </a:r>
                      <a:r>
                        <a:rPr lang="fr-FR" sz="1100" i="0" kern="1200" baseline="0" dirty="0">
                          <a:solidFill>
                            <a:schemeClr val="dk1"/>
                          </a:solidFill>
                          <a:latin typeface="Cambria" pitchFamily="18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i="0" kern="1200" baseline="0" dirty="0" err="1">
                          <a:solidFill>
                            <a:schemeClr val="dk1"/>
                          </a:solidFill>
                          <a:latin typeface="Cambria" pitchFamily="18" charset="0"/>
                          <a:ea typeface="+mn-ea"/>
                          <a:cs typeface="+mn-cs"/>
                        </a:rPr>
                        <a:t>Studies</a:t>
                      </a:r>
                      <a:r>
                        <a:rPr lang="fr-FR" sz="1100" i="0" kern="1200" baseline="0" dirty="0">
                          <a:solidFill>
                            <a:schemeClr val="dk1"/>
                          </a:solidFill>
                          <a:latin typeface="Cambria" pitchFamily="18" charset="0"/>
                          <a:ea typeface="+mn-ea"/>
                          <a:cs typeface="+mn-cs"/>
                        </a:rPr>
                        <a:t>)</a:t>
                      </a:r>
                      <a:endParaRPr lang="en-US" sz="1100" i="0" kern="1200" baseline="0" dirty="0">
                        <a:solidFill>
                          <a:schemeClr val="dk1"/>
                        </a:solidFill>
                        <a:latin typeface="Cambria" pitchFamily="18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764056062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0" y="9536668"/>
            <a:ext cx="6858000" cy="230832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Cambria" pitchFamily="18" charset="0"/>
              </a:rPr>
              <a:t>ANNUAL REPORT 2018-19 | 3</a:t>
            </a:r>
          </a:p>
        </p:txBody>
      </p:sp>
    </p:spTree>
    <p:extLst>
      <p:ext uri="{BB962C8B-B14F-4D97-AF65-F5344CB8AC3E}">
        <p14:creationId xmlns:p14="http://schemas.microsoft.com/office/powerpoint/2010/main" val="12805472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81000" y="381000"/>
            <a:ext cx="6400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latin typeface="Cambria" pitchFamily="18" charset="0"/>
              </a:rPr>
              <a:t>FACULTY &amp; STAFF LOGISTICS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90525" y="762000"/>
            <a:ext cx="6086475" cy="48782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sz="1200" b="1" u="sng" dirty="0">
                <a:latin typeface="Cambria" pitchFamily="18" charset="0"/>
              </a:rPr>
              <a:t>Director, Raman Bhakta School of Architecture</a:t>
            </a:r>
            <a:endParaRPr lang="en-US" sz="1200" u="sng" dirty="0">
              <a:latin typeface="Cambria" pitchFamily="18" charset="0"/>
            </a:endParaRPr>
          </a:p>
          <a:p>
            <a:r>
              <a:rPr lang="en-US" sz="1200" dirty="0">
                <a:latin typeface="Cambria" pitchFamily="18" charset="0"/>
              </a:rPr>
              <a:t>Ar. Sumesh M. Modi</a:t>
            </a:r>
          </a:p>
          <a:p>
            <a:r>
              <a:rPr lang="en-US" sz="1200" dirty="0">
                <a:latin typeface="Cambria" pitchFamily="18" charset="0"/>
                <a:hlinkClick r:id="rId2"/>
              </a:rPr>
              <a:t>director.rbsa@utu.ac.in</a:t>
            </a:r>
            <a:r>
              <a:rPr lang="en-US" sz="1200" dirty="0">
                <a:latin typeface="Cambria" pitchFamily="18" charset="0"/>
              </a:rPr>
              <a:t> | </a:t>
            </a:r>
            <a:r>
              <a:rPr lang="en-US" sz="1200" dirty="0">
                <a:latin typeface="Cambria" pitchFamily="18" charset="0"/>
                <a:hlinkClick r:id="rId3"/>
              </a:rPr>
              <a:t>sumesh.modi@utu.ac.in</a:t>
            </a:r>
            <a:endParaRPr lang="en-US" sz="1200" dirty="0">
              <a:latin typeface="Cambria" pitchFamily="18" charset="0"/>
            </a:endParaRPr>
          </a:p>
          <a:p>
            <a:r>
              <a:rPr lang="en-US" sz="1200" dirty="0">
                <a:latin typeface="Cambria" pitchFamily="18" charset="0"/>
              </a:rPr>
              <a:t>(O): +91 2625 290422</a:t>
            </a:r>
          </a:p>
          <a:p>
            <a:r>
              <a:rPr lang="en-US" sz="1200" dirty="0">
                <a:latin typeface="Cambria" pitchFamily="18" charset="0"/>
              </a:rPr>
              <a:t>(M): +91 98251 29961</a:t>
            </a:r>
          </a:p>
          <a:p>
            <a:endParaRPr lang="en-US" dirty="0">
              <a:latin typeface="Cambria" pitchFamily="18" charset="0"/>
            </a:endParaRPr>
          </a:p>
          <a:p>
            <a:pPr>
              <a:spcAft>
                <a:spcPts val="600"/>
              </a:spcAft>
            </a:pPr>
            <a:r>
              <a:rPr lang="en-US" sz="1200" b="1" u="sng" dirty="0">
                <a:latin typeface="Cambria" pitchFamily="18" charset="0"/>
              </a:rPr>
              <a:t>Dean, Faculty of Design, Planning and Architecture | </a:t>
            </a:r>
            <a:r>
              <a:rPr lang="en-US" sz="1200" b="1" u="sng" dirty="0" err="1">
                <a:latin typeface="Cambria" pitchFamily="18" charset="0"/>
              </a:rPr>
              <a:t>Programme</a:t>
            </a:r>
            <a:r>
              <a:rPr lang="en-US" sz="1200" b="1" u="sng" dirty="0">
                <a:latin typeface="Cambria" pitchFamily="18" charset="0"/>
              </a:rPr>
              <a:t> Coordinator, Raman Bhakta School of Architecture</a:t>
            </a:r>
          </a:p>
          <a:p>
            <a:pPr>
              <a:spcAft>
                <a:spcPts val="600"/>
              </a:spcAft>
            </a:pPr>
            <a:r>
              <a:rPr lang="pt-BR" sz="1200" dirty="0"/>
              <a:t>Ar. Sandeepsingh R. Sisodia </a:t>
            </a:r>
          </a:p>
          <a:p>
            <a:pPr>
              <a:spcAft>
                <a:spcPts val="600"/>
              </a:spcAft>
            </a:pPr>
            <a:r>
              <a:rPr lang="pt-BR" sz="1200" dirty="0">
                <a:hlinkClick r:id="rId4"/>
              </a:rPr>
              <a:t>sandeep.sisodia@utu.ac.in</a:t>
            </a:r>
            <a:endParaRPr lang="pt-BR" sz="1200" dirty="0"/>
          </a:p>
          <a:p>
            <a:pPr>
              <a:spcAft>
                <a:spcPts val="600"/>
              </a:spcAft>
            </a:pPr>
            <a:r>
              <a:rPr lang="pt-BR" sz="1200" dirty="0"/>
              <a:t> (M): +91 90990 71630 </a:t>
            </a:r>
            <a:endParaRPr lang="en-US" dirty="0">
              <a:latin typeface="Cambria" pitchFamily="18" charset="0"/>
            </a:endParaRPr>
          </a:p>
          <a:p>
            <a:pPr>
              <a:spcAft>
                <a:spcPts val="600"/>
              </a:spcAft>
            </a:pPr>
            <a:r>
              <a:rPr lang="en-US" sz="1200" b="1" u="sng" dirty="0">
                <a:latin typeface="Cambria" pitchFamily="18" charset="0"/>
              </a:rPr>
              <a:t>Faculty Logistics</a:t>
            </a:r>
            <a:endParaRPr lang="en-US" sz="1200" u="sng" dirty="0">
              <a:latin typeface="Cambria" pitchFamily="18" charset="0"/>
            </a:endParaRPr>
          </a:p>
          <a:p>
            <a:pPr marL="114300" indent="-114300">
              <a:buFont typeface="Arial" pitchFamily="34" charset="0"/>
              <a:buChar char="•"/>
            </a:pPr>
            <a:r>
              <a:rPr lang="en-US" sz="1200" dirty="0">
                <a:latin typeface="Cambria" pitchFamily="18" charset="0"/>
              </a:rPr>
              <a:t>Professors – 1 full-time, 1 tenure</a:t>
            </a:r>
          </a:p>
          <a:p>
            <a:pPr marL="114300" indent="-114300">
              <a:buFont typeface="Arial" pitchFamily="34" charset="0"/>
              <a:buChar char="•"/>
            </a:pPr>
            <a:r>
              <a:rPr lang="en-US" sz="1200" dirty="0">
                <a:latin typeface="Cambria" pitchFamily="18" charset="0"/>
              </a:rPr>
              <a:t> Design Mentors – 1</a:t>
            </a:r>
          </a:p>
          <a:p>
            <a:pPr marL="114300" indent="-114300">
              <a:buFont typeface="Arial" pitchFamily="34" charset="0"/>
              <a:buChar char="•"/>
            </a:pPr>
            <a:r>
              <a:rPr lang="en-US" sz="1200" dirty="0">
                <a:latin typeface="Cambria" pitchFamily="18" charset="0"/>
              </a:rPr>
              <a:t>Associate Professors – 1 full-time</a:t>
            </a:r>
          </a:p>
          <a:p>
            <a:pPr marL="114300" indent="-114300">
              <a:buFont typeface="Arial" pitchFamily="34" charset="0"/>
              <a:buChar char="•"/>
            </a:pPr>
            <a:r>
              <a:rPr lang="en-US" sz="1200" dirty="0">
                <a:latin typeface="Cambria" pitchFamily="18" charset="0"/>
              </a:rPr>
              <a:t>Assistant Professors – 19 full-time</a:t>
            </a:r>
          </a:p>
          <a:p>
            <a:pPr marL="114300" indent="-114300">
              <a:buFont typeface="Arial" pitchFamily="34" charset="0"/>
              <a:buChar char="•"/>
            </a:pPr>
            <a:endParaRPr lang="en-US" dirty="0">
              <a:latin typeface="Cambria" pitchFamily="18" charset="0"/>
            </a:endParaRPr>
          </a:p>
          <a:p>
            <a:pPr>
              <a:spcAft>
                <a:spcPts val="600"/>
              </a:spcAft>
            </a:pPr>
            <a:r>
              <a:rPr lang="en-US" sz="1200" b="1" u="sng" dirty="0">
                <a:latin typeface="Cambria" pitchFamily="18" charset="0"/>
              </a:rPr>
              <a:t>Technical &amp; Supporting Staff</a:t>
            </a:r>
            <a:endParaRPr lang="en-US" sz="1200" u="sng" dirty="0">
              <a:latin typeface="Cambria" pitchFamily="18" charset="0"/>
            </a:endParaRPr>
          </a:p>
          <a:p>
            <a:pPr marL="114300" indent="-114300">
              <a:buFont typeface="Arial" pitchFamily="34" charset="0"/>
              <a:buChar char="•"/>
            </a:pPr>
            <a:r>
              <a:rPr lang="en-US" sz="1200" dirty="0">
                <a:latin typeface="Cambria" pitchFamily="18" charset="0"/>
              </a:rPr>
              <a:t>Administration – 1</a:t>
            </a:r>
          </a:p>
          <a:p>
            <a:pPr marL="114300" indent="-114300">
              <a:buFont typeface="Arial" pitchFamily="34" charset="0"/>
              <a:buChar char="•"/>
            </a:pPr>
            <a:r>
              <a:rPr lang="en-US" sz="1200" dirty="0">
                <a:latin typeface="Cambria" pitchFamily="18" charset="0"/>
              </a:rPr>
              <a:t>Librarian – 1</a:t>
            </a:r>
          </a:p>
          <a:p>
            <a:pPr marL="114300" indent="-114300">
              <a:buFont typeface="Arial" pitchFamily="34" charset="0"/>
              <a:buChar char="•"/>
            </a:pPr>
            <a:r>
              <a:rPr lang="en-US" sz="1200" dirty="0">
                <a:latin typeface="Cambria" pitchFamily="18" charset="0"/>
              </a:rPr>
              <a:t>Peon – 1</a:t>
            </a:r>
          </a:p>
          <a:p>
            <a:pPr marL="114300" indent="-114300">
              <a:buFont typeface="Arial" pitchFamily="34" charset="0"/>
              <a:buChar char="•"/>
            </a:pPr>
            <a:r>
              <a:rPr lang="en-US" sz="1200" dirty="0">
                <a:latin typeface="Cambria" pitchFamily="18" charset="0"/>
              </a:rPr>
              <a:t>Other support staff – 4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371475" y="6019800"/>
            <a:ext cx="6400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latin typeface="Cambria" pitchFamily="18" charset="0"/>
              </a:rPr>
              <a:t>RAMAN BHAKTA RESEARCH &amp; DEVELOPMENT CELL</a:t>
            </a:r>
          </a:p>
        </p:txBody>
      </p:sp>
      <p:cxnSp>
        <p:nvCxnSpPr>
          <p:cNvPr id="16" name="Straight Connector 15"/>
          <p:cNvCxnSpPr/>
          <p:nvPr/>
        </p:nvCxnSpPr>
        <p:spPr>
          <a:xfrm>
            <a:off x="457200" y="5867400"/>
            <a:ext cx="5934075" cy="0"/>
          </a:xfrm>
          <a:prstGeom prst="line">
            <a:avLst/>
          </a:prstGeom>
          <a:ln w="1270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angle 17"/>
          <p:cNvSpPr/>
          <p:nvPr/>
        </p:nvSpPr>
        <p:spPr>
          <a:xfrm>
            <a:off x="371475" y="6428601"/>
            <a:ext cx="3429000" cy="27699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1200" b="1" u="sng" dirty="0">
                <a:latin typeface="Cambria" pitchFamily="18" charset="0"/>
              </a:rPr>
              <a:t>Executive Committee</a:t>
            </a:r>
            <a:endParaRPr lang="en-US" sz="1200" u="sng" dirty="0"/>
          </a:p>
        </p:txBody>
      </p:sp>
      <p:graphicFrame>
        <p:nvGraphicFramePr>
          <p:cNvPr id="19" name="Table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50855500"/>
              </p:ext>
            </p:extLst>
          </p:nvPr>
        </p:nvGraphicFramePr>
        <p:xfrm>
          <a:off x="457199" y="6858000"/>
          <a:ext cx="5934075" cy="239776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8382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95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0027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Cambria" pitchFamily="18" charset="0"/>
                        </a:rPr>
                        <a:t>Sr. No.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Cambria" pitchFamily="18" charset="0"/>
                        </a:rPr>
                        <a:t>Name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Cambria" pitchFamily="18" charset="0"/>
                        </a:rPr>
                        <a:t>Designation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Cambria" pitchFamily="18" charset="0"/>
                        </a:rPr>
                        <a:t>1.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>
                          <a:latin typeface="Cambria" pitchFamily="18" charset="0"/>
                        </a:rPr>
                        <a:t>Ar. Sumesh M. Modi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Cambria" pitchFamily="18" charset="0"/>
                        </a:rPr>
                        <a:t>Chairperson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Cambria" pitchFamily="18" charset="0"/>
                        </a:rPr>
                        <a:t>2.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>
                          <a:latin typeface="Cambria" pitchFamily="18" charset="0"/>
                        </a:rPr>
                        <a:t>Ar. Sandeepsingh R. Sisodia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Cambria" pitchFamily="18" charset="0"/>
                        </a:rPr>
                        <a:t>Co-Chair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Cambria" pitchFamily="18" charset="0"/>
                        </a:rPr>
                        <a:t>3.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Ar. Shaunak Desai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Secretary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Cambria" pitchFamily="18" charset="0"/>
                        </a:rPr>
                        <a:t>4.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>
                          <a:latin typeface="Cambria" pitchFamily="18" charset="0"/>
                        </a:rPr>
                        <a:t>Ar. Manan Gandhi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Cambria" pitchFamily="18" charset="0"/>
                        </a:rPr>
                        <a:t>Treasurer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Cambria" pitchFamily="18" charset="0"/>
                        </a:rPr>
                        <a:t>5.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>
                          <a:latin typeface="Cambria" pitchFamily="18" charset="0"/>
                        </a:rPr>
                        <a:t>Ar. Rohan Desai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Cambria" pitchFamily="18" charset="0"/>
                        </a:rPr>
                        <a:t>Head</a:t>
                      </a:r>
                      <a:r>
                        <a:rPr lang="en-US" sz="1200" baseline="0" dirty="0">
                          <a:latin typeface="Cambria" pitchFamily="18" charset="0"/>
                        </a:rPr>
                        <a:t> of</a:t>
                      </a:r>
                    </a:p>
                    <a:p>
                      <a:pPr algn="ctr"/>
                      <a:r>
                        <a:rPr lang="en-US" sz="1200" dirty="0">
                          <a:latin typeface="Cambria" pitchFamily="18" charset="0"/>
                        </a:rPr>
                        <a:t>Publications &amp; Outreach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0" y="9536668"/>
            <a:ext cx="6858000" cy="230832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Cambria" pitchFamily="18" charset="0"/>
              </a:rPr>
              <a:t>ANNUAL REPORT 2018-19 | 5</a:t>
            </a:r>
          </a:p>
        </p:txBody>
      </p:sp>
    </p:spTree>
    <p:extLst>
      <p:ext uri="{BB962C8B-B14F-4D97-AF65-F5344CB8AC3E}">
        <p14:creationId xmlns:p14="http://schemas.microsoft.com/office/powerpoint/2010/main" val="11262225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81000" y="381000"/>
            <a:ext cx="6400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latin typeface="Cambria" pitchFamily="18" charset="0"/>
              </a:rPr>
              <a:t>PROGRAMME DETAILS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90525" y="762000"/>
            <a:ext cx="60864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200" dirty="0">
                <a:latin typeface="Cambria" pitchFamily="18" charset="0"/>
              </a:rPr>
              <a:t>The Raman Bhakta School of Architecture offers a </a:t>
            </a:r>
            <a:r>
              <a:rPr lang="en-US" sz="1200" b="1" dirty="0">
                <a:latin typeface="Cambria" pitchFamily="18" charset="0"/>
              </a:rPr>
              <a:t>Council of Architecture approved five-year full-time professional Bachelor of Architecture (B.Arch.) programme</a:t>
            </a:r>
            <a:r>
              <a:rPr lang="en-US" sz="1200" dirty="0">
                <a:latin typeface="Cambria" pitchFamily="18" charset="0"/>
              </a:rPr>
              <a:t>. Details are as follows: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58446050"/>
              </p:ext>
            </p:extLst>
          </p:nvPr>
        </p:nvGraphicFramePr>
        <p:xfrm>
          <a:off x="457200" y="1524000"/>
          <a:ext cx="5943600" cy="521208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52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52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Cambria" pitchFamily="18" charset="0"/>
                        </a:rPr>
                        <a:t>Programme Name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Cambria" pitchFamily="18" charset="0"/>
                        </a:rPr>
                        <a:t>Eligibility</a:t>
                      </a:r>
                      <a:r>
                        <a:rPr lang="en-US" sz="1200" baseline="0" dirty="0">
                          <a:latin typeface="Cambria" pitchFamily="18" charset="0"/>
                        </a:rPr>
                        <a:t> Criteria</a:t>
                      </a:r>
                      <a:endParaRPr lang="en-US" sz="1200" dirty="0">
                        <a:latin typeface="Cambria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Cambria" pitchFamily="18" charset="0"/>
                        </a:rPr>
                        <a:t>Duration</a:t>
                      </a:r>
                    </a:p>
                    <a:p>
                      <a:pPr algn="ctr"/>
                      <a:r>
                        <a:rPr lang="en-US" sz="1200" dirty="0">
                          <a:latin typeface="Cambria" pitchFamily="18" charset="0"/>
                        </a:rPr>
                        <a:t>&amp; Type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34440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latin typeface="Cambria" pitchFamily="18" charset="0"/>
                        </a:rPr>
                        <a:t>Bachelor of</a:t>
                      </a:r>
                    </a:p>
                    <a:p>
                      <a:pPr algn="ctr"/>
                      <a:r>
                        <a:rPr lang="en-US" sz="1200" b="1" dirty="0">
                          <a:latin typeface="Cambria" pitchFamily="18" charset="0"/>
                        </a:rPr>
                        <a:t>Architecture</a:t>
                      </a:r>
                      <a:endParaRPr lang="en-US" sz="1200" b="1" baseline="0" dirty="0">
                        <a:latin typeface="Cambria" pitchFamily="18" charset="0"/>
                      </a:endParaRPr>
                    </a:p>
                    <a:p>
                      <a:pPr algn="ctr"/>
                      <a:r>
                        <a:rPr lang="en-US" sz="1200" b="1" baseline="0" dirty="0">
                          <a:latin typeface="Cambria" pitchFamily="18" charset="0"/>
                        </a:rPr>
                        <a:t>(B.Arch.)</a:t>
                      </a:r>
                      <a:endParaRPr lang="en-US" sz="1200" b="1" dirty="0">
                        <a:latin typeface="Cambria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Cambria" pitchFamily="18" charset="0"/>
                        </a:rPr>
                        <a:t>Minimum 50% Aggregate at 10+2 level of the Senior School Certificate Examination or equivalent with Mathematics as a subject, or a</a:t>
                      </a:r>
                    </a:p>
                    <a:p>
                      <a:pPr algn="ctr"/>
                      <a:r>
                        <a:rPr lang="en-US" sz="1200" dirty="0">
                          <a:latin typeface="Cambria" pitchFamily="18" charset="0"/>
                        </a:rPr>
                        <a:t>10 + 3 Diploma (any stream) recognized by Central/ State Governments with a minimum</a:t>
                      </a:r>
                    </a:p>
                    <a:p>
                      <a:pPr algn="ctr"/>
                      <a:r>
                        <a:rPr lang="en-US" sz="1200" dirty="0">
                          <a:latin typeface="Cambria" pitchFamily="18" charset="0"/>
                        </a:rPr>
                        <a:t>50% aggregate</a:t>
                      </a:r>
                    </a:p>
                    <a:p>
                      <a:pPr algn="ctr"/>
                      <a:endParaRPr lang="en-US" sz="1200" dirty="0">
                        <a:latin typeface="Cambria" pitchFamily="18" charset="0"/>
                      </a:endParaRPr>
                    </a:p>
                    <a:p>
                      <a:pPr algn="ctr"/>
                      <a:r>
                        <a:rPr lang="en-US" sz="1200" b="1" u="sng" dirty="0">
                          <a:latin typeface="Cambria" pitchFamily="18" charset="0"/>
                        </a:rPr>
                        <a:t>AND</a:t>
                      </a:r>
                    </a:p>
                    <a:p>
                      <a:pPr algn="ctr"/>
                      <a:endParaRPr lang="en-US" sz="1200" b="1" u="sng" dirty="0">
                        <a:latin typeface="Cambria" pitchFamily="18" charset="0"/>
                      </a:endParaRPr>
                    </a:p>
                    <a:p>
                      <a:pPr algn="ctr"/>
                      <a:r>
                        <a:rPr lang="en-US" sz="1200" dirty="0">
                          <a:latin typeface="Cambria" pitchFamily="18" charset="0"/>
                        </a:rPr>
                        <a:t>Minimum 40% marks (80 out of 200) in the All India National Aptitude Test in Architecture (NATA) conducted by the Council of Architecture (COA)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latin typeface="Cambria" pitchFamily="18" charset="0"/>
                        </a:rPr>
                        <a:t>5 years,</a:t>
                      </a:r>
                    </a:p>
                    <a:p>
                      <a:pPr algn="ctr"/>
                      <a:r>
                        <a:rPr lang="en-US" sz="1200" b="1" dirty="0">
                          <a:latin typeface="Cambria" pitchFamily="18" charset="0"/>
                        </a:rPr>
                        <a:t>Full-time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34440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latin typeface="Cambria" pitchFamily="18" charset="0"/>
                        </a:rPr>
                        <a:t>Diploma in Architectural Assistantship (D.A.A.)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Cambria" pitchFamily="18" charset="0"/>
                          <a:ea typeface="+mn-ea"/>
                          <a:cs typeface="+mn-cs"/>
                        </a:rPr>
                        <a:t>A candidate must have cleared the examination at the end of 10th standard from any recognized board (any state, central or centrally recognized) or an examination at the end of 10+2 level of study.</a:t>
                      </a:r>
                    </a:p>
                    <a:p>
                      <a:pPr algn="ctr"/>
                      <a:endParaRPr lang="en-US" sz="1200" kern="1200" dirty="0">
                        <a:solidFill>
                          <a:schemeClr val="dk1"/>
                        </a:solidFill>
                        <a:latin typeface="Cambria" pitchFamily="18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u="sng" dirty="0">
                          <a:latin typeface="Cambria" pitchFamily="18" charset="0"/>
                        </a:rPr>
                        <a:t>AND</a:t>
                      </a:r>
                    </a:p>
                    <a:p>
                      <a:pPr algn="ctr"/>
                      <a:endParaRPr lang="en-US" sz="1200" kern="1200" dirty="0">
                        <a:solidFill>
                          <a:schemeClr val="dk1"/>
                        </a:solidFill>
                        <a:latin typeface="Cambria" pitchFamily="18" charset="0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Cambria" pitchFamily="18" charset="0"/>
                          <a:ea typeface="+mn-ea"/>
                          <a:cs typeface="+mn-cs"/>
                        </a:rPr>
                        <a:t> The candidate must have obtained more or equal to 35% marks in aggregate in the aforementioned qualifying examination.</a:t>
                      </a:r>
                    </a:p>
                    <a:p>
                      <a:pPr algn="ctr"/>
                      <a:endParaRPr lang="en-US" sz="1200" dirty="0">
                        <a:latin typeface="Cambria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latin typeface="Cambria" pitchFamily="18" charset="0"/>
                        </a:rPr>
                        <a:t>3 years,</a:t>
                      </a:r>
                    </a:p>
                    <a:p>
                      <a:pPr algn="ctr"/>
                      <a:r>
                        <a:rPr lang="en-US" sz="1200" b="1" dirty="0">
                          <a:latin typeface="Cambria" pitchFamily="18" charset="0"/>
                        </a:rPr>
                        <a:t>Full-time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00788400"/>
                  </a:ext>
                </a:extLst>
              </a:tr>
            </a:tbl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0" y="9536668"/>
            <a:ext cx="6858000" cy="230832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Cambria" pitchFamily="18" charset="0"/>
              </a:rPr>
              <a:t>ANNUAL REPORT 2018-19 | 6</a:t>
            </a:r>
          </a:p>
        </p:txBody>
      </p:sp>
    </p:spTree>
    <p:extLst>
      <p:ext uri="{BB962C8B-B14F-4D97-AF65-F5344CB8AC3E}">
        <p14:creationId xmlns:p14="http://schemas.microsoft.com/office/powerpoint/2010/main" val="17175986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D42D9AE2-20FD-9F1E-7371-E06B03EB20F2}"/>
              </a:ext>
            </a:extLst>
          </p:cNvPr>
          <p:cNvSpPr txBox="1"/>
          <p:nvPr/>
        </p:nvSpPr>
        <p:spPr>
          <a:xfrm>
            <a:off x="371475" y="609600"/>
            <a:ext cx="6400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latin typeface="Cambria" pitchFamily="18" charset="0"/>
              </a:rPr>
              <a:t>MAJOR SOPHISTICATED EQUIPMENT</a:t>
            </a:r>
            <a:r>
              <a:rPr lang="en-US" sz="1200" i="1" dirty="0">
                <a:latin typeface="Cambria" pitchFamily="18" charset="0"/>
              </a:rPr>
              <a:t> (for Research &amp; Teaching)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79E4BF7-A63A-34A6-DB86-A13042A68F97}"/>
              </a:ext>
            </a:extLst>
          </p:cNvPr>
          <p:cNvSpPr/>
          <p:nvPr/>
        </p:nvSpPr>
        <p:spPr>
          <a:xfrm>
            <a:off x="371475" y="914400"/>
            <a:ext cx="6019800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14300" indent="-114300">
              <a:lnSpc>
                <a:spcPct val="150000"/>
              </a:lnSpc>
              <a:buFont typeface="Arial" pitchFamily="34" charset="0"/>
              <a:buChar char="•"/>
            </a:pPr>
            <a:r>
              <a:rPr lang="en-US" sz="1200" dirty="0">
                <a:latin typeface="Cambria" pitchFamily="18" charset="0"/>
              </a:rPr>
              <a:t>HP Designjet T520 Plotter</a:t>
            </a:r>
          </a:p>
          <a:p>
            <a:pPr marL="114300" indent="-114300">
              <a:lnSpc>
                <a:spcPct val="150000"/>
              </a:lnSpc>
              <a:buFont typeface="Arial" pitchFamily="34" charset="0"/>
              <a:buChar char="•"/>
            </a:pPr>
            <a:r>
              <a:rPr lang="en-US" sz="1200" dirty="0">
                <a:latin typeface="Cambria" pitchFamily="18" charset="0"/>
              </a:rPr>
              <a:t>Nikon DSLR D3300 with AF-P DX NIKKOR 18-55mm f/3.5-5.6G VR (Kit Lens) and AF-S DX NIKKOR 55-300mm F/4.5-5.6G ED VR Telephoto Zoom Lens</a:t>
            </a:r>
          </a:p>
          <a:p>
            <a:pPr marL="114300" indent="-114300">
              <a:lnSpc>
                <a:spcPct val="150000"/>
              </a:lnSpc>
              <a:buFont typeface="Arial" pitchFamily="34" charset="0"/>
              <a:buChar char="•"/>
            </a:pPr>
            <a:r>
              <a:rPr lang="en-US" sz="1200" dirty="0">
                <a:latin typeface="Cambria" pitchFamily="18" charset="0"/>
              </a:rPr>
              <a:t>Woodworking Tools for the FDPA Workshop, “Hunarshala”, as follows:</a:t>
            </a:r>
          </a:p>
          <a:p>
            <a:pPr>
              <a:lnSpc>
                <a:spcPct val="150000"/>
              </a:lnSpc>
            </a:pPr>
            <a:r>
              <a:rPr lang="en-US" sz="1200" dirty="0">
                <a:latin typeface="Cambria" pitchFamily="18" charset="0"/>
              </a:rPr>
              <a:t>    - Belt Sander Table Type (0.5 tip) with V Belt, Sanding Belt with fitting, R/f Switch,    </a:t>
            </a:r>
          </a:p>
          <a:p>
            <a:pPr>
              <a:lnSpc>
                <a:spcPct val="150000"/>
              </a:lnSpc>
            </a:pPr>
            <a:r>
              <a:rPr lang="en-US" sz="1200" dirty="0">
                <a:latin typeface="Cambria" pitchFamily="18" charset="0"/>
              </a:rPr>
              <a:t>    Induction motor (0.5 HP, Single Phase)</a:t>
            </a:r>
          </a:p>
          <a:p>
            <a:pPr>
              <a:lnSpc>
                <a:spcPct val="150000"/>
              </a:lnSpc>
            </a:pPr>
            <a:r>
              <a:rPr lang="en-US" sz="1200" dirty="0">
                <a:latin typeface="Cambria" pitchFamily="18" charset="0"/>
              </a:rPr>
              <a:t>    - Jigsaw Machine (2’-0”), including V Belt, R/f Switch &amp; Fitting Charge, Electric Motor</a:t>
            </a:r>
          </a:p>
          <a:p>
            <a:pPr marL="114300" indent="-114300">
              <a:lnSpc>
                <a:spcPct val="150000"/>
              </a:lnSpc>
              <a:buFont typeface="Arial" pitchFamily="34" charset="0"/>
              <a:buChar char="•"/>
            </a:pPr>
            <a:r>
              <a:rPr lang="en-US" sz="1200" dirty="0">
                <a:latin typeface="Cambria" pitchFamily="18" charset="0"/>
              </a:rPr>
              <a:t>Projectors</a:t>
            </a:r>
          </a:p>
          <a:p>
            <a:pPr marL="114300" indent="-114300">
              <a:lnSpc>
                <a:spcPct val="150000"/>
              </a:lnSpc>
              <a:buFont typeface="Arial" pitchFamily="34" charset="0"/>
              <a:buChar char="•"/>
            </a:pPr>
            <a:r>
              <a:rPr lang="en-US" sz="1200" dirty="0">
                <a:latin typeface="Cambria" pitchFamily="18" charset="0"/>
              </a:rPr>
              <a:t>State-of-art Computer Lab with relevant software for Architecture and Design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23B9576-74B0-BF7F-4B4A-3B7C0089EBB8}"/>
              </a:ext>
            </a:extLst>
          </p:cNvPr>
          <p:cNvSpPr/>
          <p:nvPr/>
        </p:nvSpPr>
        <p:spPr>
          <a:xfrm>
            <a:off x="390525" y="3733800"/>
            <a:ext cx="6086475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b="1" dirty="0">
                <a:latin typeface="Cambria" pitchFamily="18" charset="0"/>
              </a:rPr>
              <a:t>LIBRARY RESOURCES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4E4D560-6B46-E6A3-C153-DC37738D4DC8}"/>
              </a:ext>
            </a:extLst>
          </p:cNvPr>
          <p:cNvSpPr/>
          <p:nvPr/>
        </p:nvSpPr>
        <p:spPr>
          <a:xfrm>
            <a:off x="371475" y="4082092"/>
            <a:ext cx="60198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14300" indent="-114300">
              <a:buFont typeface="Arial" pitchFamily="34" charset="0"/>
              <a:buChar char="•"/>
            </a:pPr>
            <a:r>
              <a:rPr lang="en-US" sz="1200" dirty="0">
                <a:latin typeface="Cambria" pitchFamily="18" charset="0"/>
              </a:rPr>
              <a:t>Books – 1524 (volume), 1430 (titles)</a:t>
            </a:r>
          </a:p>
          <a:p>
            <a:pPr marL="114300" indent="-114300">
              <a:buFont typeface="Arial" pitchFamily="34" charset="0"/>
              <a:buChar char="•"/>
            </a:pPr>
            <a:r>
              <a:rPr lang="en-US" sz="1200" dirty="0">
                <a:latin typeface="Cambria" pitchFamily="18" charset="0"/>
              </a:rPr>
              <a:t>Journals</a:t>
            </a:r>
          </a:p>
          <a:p>
            <a:r>
              <a:rPr lang="en-US" sz="1200" dirty="0">
                <a:latin typeface="Cambria" pitchFamily="18" charset="0"/>
              </a:rPr>
              <a:t>    - National: 1</a:t>
            </a:r>
          </a:p>
          <a:p>
            <a:r>
              <a:rPr lang="en-US" sz="1200" dirty="0">
                <a:latin typeface="Cambria" pitchFamily="18" charset="0"/>
              </a:rPr>
              <a:t>    - International: 4</a:t>
            </a:r>
          </a:p>
          <a:p>
            <a:r>
              <a:rPr lang="en-US" sz="1200" dirty="0">
                <a:latin typeface="Cambria" pitchFamily="18" charset="0"/>
              </a:rPr>
              <a:t>    - e-Journals: 92 </a:t>
            </a:r>
            <a:r>
              <a:rPr lang="en-IN" sz="1200" dirty="0"/>
              <a:t>(accessible through DELNET)</a:t>
            </a:r>
            <a:endParaRPr lang="en-US" sz="1200" dirty="0">
              <a:latin typeface="Cambria" pitchFamily="18" charset="0"/>
            </a:endParaRPr>
          </a:p>
          <a:p>
            <a:pPr marL="114300" indent="-114300">
              <a:buFont typeface="Arial" pitchFamily="34" charset="0"/>
              <a:buChar char="•"/>
            </a:pPr>
            <a:r>
              <a:rPr lang="en-US" sz="1200" dirty="0">
                <a:latin typeface="Cambria" pitchFamily="18" charset="0"/>
              </a:rPr>
              <a:t>Magazines –4</a:t>
            </a:r>
          </a:p>
        </p:txBody>
      </p:sp>
    </p:spTree>
    <p:extLst>
      <p:ext uri="{BB962C8B-B14F-4D97-AF65-F5344CB8AC3E}">
        <p14:creationId xmlns:p14="http://schemas.microsoft.com/office/powerpoint/2010/main" val="20796026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81000" y="381000"/>
            <a:ext cx="6400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latin typeface="Cambria" pitchFamily="18" charset="0"/>
              </a:rPr>
              <a:t>ACTIVITIES, EVENTS &amp; ACHIEVEMENTS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2073369"/>
              </p:ext>
            </p:extLst>
          </p:nvPr>
        </p:nvGraphicFramePr>
        <p:xfrm>
          <a:off x="457200" y="914402"/>
          <a:ext cx="5943600" cy="3935232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8304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Cambria" pitchFamily="18" charset="0"/>
                        </a:rPr>
                        <a:t>Sr. No.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latin typeface="Cambria" pitchFamily="18" charset="0"/>
                        </a:rPr>
                        <a:t>DETAILS OF THE EVENTS/ACTIVITIES/ACHIEVEMENTS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8304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Cambria" pitchFamily="18" charset="0"/>
                        </a:rPr>
                        <a:t>1.</a:t>
                      </a:r>
                    </a:p>
                    <a:p>
                      <a:pPr algn="ctr"/>
                      <a:endParaRPr lang="en-US" sz="1200" dirty="0">
                        <a:latin typeface="Cambria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just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latin typeface="Cambria" pitchFamily="18" charset="0"/>
                        </a:rPr>
                        <a:t>RBSA conducted</a:t>
                      </a:r>
                      <a:r>
                        <a:rPr lang="en-US" sz="1200" baseline="0" dirty="0">
                          <a:latin typeface="Cambria" pitchFamily="18" charset="0"/>
                        </a:rPr>
                        <a:t> </a:t>
                      </a:r>
                      <a:r>
                        <a:rPr lang="en-US" sz="1200" b="1" baseline="0" dirty="0">
                          <a:latin typeface="Cambria" pitchFamily="18" charset="0"/>
                        </a:rPr>
                        <a:t>two independent Related Study </a:t>
                      </a:r>
                      <a:r>
                        <a:rPr lang="en-US" sz="1200" b="1" baseline="0" dirty="0" err="1">
                          <a:latin typeface="Cambria" pitchFamily="18" charset="0"/>
                        </a:rPr>
                        <a:t>Programmes</a:t>
                      </a:r>
                      <a:r>
                        <a:rPr lang="en-US" sz="1200" b="1" baseline="0" dirty="0">
                          <a:latin typeface="Cambria" pitchFamily="18" charset="0"/>
                        </a:rPr>
                        <a:t> (RSPs) </a:t>
                      </a:r>
                      <a:r>
                        <a:rPr lang="en-US" sz="1200" b="0" baseline="0" dirty="0">
                          <a:latin typeface="Cambria" pitchFamily="18" charset="0"/>
                        </a:rPr>
                        <a:t>with students from the 1</a:t>
                      </a:r>
                      <a:r>
                        <a:rPr lang="en-US" sz="1200" b="0" baseline="30000" dirty="0">
                          <a:latin typeface="Cambria" pitchFamily="18" charset="0"/>
                        </a:rPr>
                        <a:t>st</a:t>
                      </a:r>
                      <a:r>
                        <a:rPr lang="en-US" sz="1200" b="0" baseline="0" dirty="0">
                          <a:latin typeface="Cambria" pitchFamily="18" charset="0"/>
                        </a:rPr>
                        <a:t> year to the 5</a:t>
                      </a:r>
                      <a:r>
                        <a:rPr lang="en-US" sz="1200" b="0" baseline="30000" dirty="0">
                          <a:latin typeface="Cambria" pitchFamily="18" charset="0"/>
                        </a:rPr>
                        <a:t>th</a:t>
                      </a:r>
                      <a:r>
                        <a:rPr lang="en-US" sz="1200" b="0" baseline="0" dirty="0">
                          <a:latin typeface="Cambria" pitchFamily="18" charset="0"/>
                        </a:rPr>
                        <a:t> year of the B.Arch. </a:t>
                      </a:r>
                      <a:r>
                        <a:rPr lang="en-US" sz="1200" b="0" baseline="0" dirty="0" err="1">
                          <a:latin typeface="Cambria" pitchFamily="18" charset="0"/>
                        </a:rPr>
                        <a:t>Programme</a:t>
                      </a:r>
                      <a:r>
                        <a:rPr lang="en-US" sz="1200" b="0" baseline="0" dirty="0">
                          <a:latin typeface="Cambria" pitchFamily="18" charset="0"/>
                        </a:rPr>
                        <a:t>.</a:t>
                      </a:r>
                    </a:p>
                    <a:p>
                      <a:pPr marL="0" marR="0" indent="0" algn="just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>
                          <a:latin typeface="Cambria" pitchFamily="18" charset="0"/>
                        </a:rPr>
                        <a:t>The students were distributed vertically amongst the five RSP teams, the other details of which are as follows:</a:t>
                      </a:r>
                    </a:p>
                    <a:p>
                      <a:pPr marL="114300" marR="0" indent="-114300" algn="just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US" sz="1200" b="1" baseline="0" dirty="0" err="1">
                          <a:latin typeface="Cambria" pitchFamily="18" charset="0"/>
                        </a:rPr>
                        <a:t>Dabhoi</a:t>
                      </a:r>
                      <a:r>
                        <a:rPr lang="en-US" sz="1200" b="1" baseline="0" dirty="0">
                          <a:latin typeface="Cambria" pitchFamily="18" charset="0"/>
                        </a:rPr>
                        <a:t>, Gujarat</a:t>
                      </a:r>
                      <a:r>
                        <a:rPr lang="en-US" sz="1200" b="0" baseline="0" dirty="0">
                          <a:latin typeface="Cambria" pitchFamily="18" charset="0"/>
                        </a:rPr>
                        <a:t> – Conducted by Prof. Sumesh Modi, Prof. Dhaval Shah, Prof. Aditi Joshi,  Prof. Umesh Pathak, Prof. Rohan Desai and Prof. Atul Bhavsar</a:t>
                      </a:r>
                    </a:p>
                    <a:p>
                      <a:pPr marL="114300" marR="0" indent="-114300" algn="just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US" sz="1200" b="1" baseline="0" dirty="0">
                          <a:latin typeface="Cambria" pitchFamily="18" charset="0"/>
                        </a:rPr>
                        <a:t>Wai, </a:t>
                      </a:r>
                      <a:r>
                        <a:rPr lang="en-US" sz="1200" b="1" baseline="0" dirty="0" err="1">
                          <a:latin typeface="Cambria" pitchFamily="18" charset="0"/>
                        </a:rPr>
                        <a:t>Maharastra</a:t>
                      </a:r>
                      <a:r>
                        <a:rPr lang="en-US" sz="1200" b="0" baseline="0" dirty="0">
                          <a:latin typeface="Cambria" pitchFamily="18" charset="0"/>
                        </a:rPr>
                        <a:t>– Conducted by Prof. </a:t>
                      </a:r>
                      <a:r>
                        <a:rPr lang="en-US" sz="1200" b="0" baseline="0" dirty="0" err="1">
                          <a:latin typeface="Cambria" pitchFamily="18" charset="0"/>
                        </a:rPr>
                        <a:t>Dhruti</a:t>
                      </a:r>
                      <a:r>
                        <a:rPr lang="en-US" sz="1200" b="0" baseline="0" dirty="0">
                          <a:latin typeface="Cambria" pitchFamily="18" charset="0"/>
                        </a:rPr>
                        <a:t> Shah, Prof. </a:t>
                      </a:r>
                      <a:r>
                        <a:rPr lang="en-US" sz="1200" b="0" baseline="0" dirty="0" err="1">
                          <a:latin typeface="Cambria" pitchFamily="18" charset="0"/>
                        </a:rPr>
                        <a:t>Kruti</a:t>
                      </a:r>
                      <a:r>
                        <a:rPr lang="en-US" sz="1200" b="0" baseline="0" dirty="0">
                          <a:latin typeface="Cambria" pitchFamily="18" charset="0"/>
                        </a:rPr>
                        <a:t> Joshi, Prof. </a:t>
                      </a:r>
                      <a:r>
                        <a:rPr lang="en-US" sz="1200" b="0" baseline="0" dirty="0" err="1">
                          <a:latin typeface="Cambria" pitchFamily="18" charset="0"/>
                        </a:rPr>
                        <a:t>Aaditya</a:t>
                      </a:r>
                      <a:r>
                        <a:rPr lang="en-US" sz="1200" b="0" baseline="0" dirty="0">
                          <a:latin typeface="Cambria" pitchFamily="18" charset="0"/>
                        </a:rPr>
                        <a:t> Vyas, Prof. Hatim Khapra, Prof. Anand Mehta and Mr. </a:t>
                      </a:r>
                      <a:r>
                        <a:rPr lang="en-US" sz="1200" b="0" baseline="0" dirty="0" err="1">
                          <a:latin typeface="Cambria" pitchFamily="18" charset="0"/>
                        </a:rPr>
                        <a:t>Vilesh</a:t>
                      </a:r>
                      <a:r>
                        <a:rPr lang="en-US" sz="1200" b="0" baseline="0" dirty="0">
                          <a:latin typeface="Cambria" pitchFamily="18" charset="0"/>
                        </a:rPr>
                        <a:t> Bilimoria</a:t>
                      </a:r>
                    </a:p>
                    <a:p>
                      <a:pPr algn="just"/>
                      <a:endParaRPr lang="en-US" sz="1200" b="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Cambria" pitchFamily="18" charset="0"/>
                        </a:rPr>
                        <a:t>2.</a:t>
                      </a:r>
                    </a:p>
                    <a:p>
                      <a:pPr algn="ctr"/>
                      <a:endParaRPr lang="en-US" sz="1200" dirty="0">
                        <a:latin typeface="Cambria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just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baseline="0" dirty="0">
                          <a:latin typeface="Cambria" pitchFamily="18" charset="0"/>
                        </a:rPr>
                        <a:t>Related Study </a:t>
                      </a:r>
                      <a:r>
                        <a:rPr lang="en-US" sz="1200" b="1" baseline="0" dirty="0" err="1">
                          <a:latin typeface="Cambria" pitchFamily="18" charset="0"/>
                        </a:rPr>
                        <a:t>Programmes</a:t>
                      </a:r>
                      <a:r>
                        <a:rPr lang="en-US" sz="1200" b="1" baseline="0" dirty="0">
                          <a:latin typeface="Cambria" pitchFamily="18" charset="0"/>
                        </a:rPr>
                        <a:t> (RSPs) Wai, </a:t>
                      </a:r>
                      <a:r>
                        <a:rPr lang="en-US" sz="1200" b="1" baseline="0" dirty="0" err="1">
                          <a:latin typeface="Cambria" pitchFamily="18" charset="0"/>
                        </a:rPr>
                        <a:t>Maharastra</a:t>
                      </a:r>
                      <a:r>
                        <a:rPr lang="en-US" sz="1200" b="0" baseline="0" dirty="0">
                          <a:latin typeface="Cambria" pitchFamily="18" charset="0"/>
                        </a:rPr>
                        <a:t>– Conducted by Prof. </a:t>
                      </a:r>
                      <a:r>
                        <a:rPr lang="en-US" sz="1200" b="0" baseline="0" dirty="0" err="1">
                          <a:latin typeface="Cambria" pitchFamily="18" charset="0"/>
                        </a:rPr>
                        <a:t>Dhruti</a:t>
                      </a:r>
                      <a:r>
                        <a:rPr lang="en-US" sz="1200" b="0" baseline="0" dirty="0">
                          <a:latin typeface="Cambria" pitchFamily="18" charset="0"/>
                        </a:rPr>
                        <a:t> Shah, Prof. </a:t>
                      </a:r>
                      <a:r>
                        <a:rPr lang="en-US" sz="1200" b="0" baseline="0" dirty="0" err="1">
                          <a:latin typeface="Cambria" pitchFamily="18" charset="0"/>
                        </a:rPr>
                        <a:t>Kruti</a:t>
                      </a:r>
                      <a:r>
                        <a:rPr lang="en-US" sz="1200" b="0" baseline="0" dirty="0">
                          <a:latin typeface="Cambria" pitchFamily="18" charset="0"/>
                        </a:rPr>
                        <a:t> Joshi, Prof. </a:t>
                      </a:r>
                      <a:r>
                        <a:rPr lang="en-US" sz="1200" b="0" baseline="0" dirty="0" err="1">
                          <a:latin typeface="Cambria" pitchFamily="18" charset="0"/>
                        </a:rPr>
                        <a:t>Aaditya</a:t>
                      </a:r>
                      <a:r>
                        <a:rPr lang="en-US" sz="1200" b="0" baseline="0" dirty="0">
                          <a:latin typeface="Cambria" pitchFamily="18" charset="0"/>
                        </a:rPr>
                        <a:t> Vyas, Prof. Hatim Khapra, Prof. Anand Mehta and Mr. </a:t>
                      </a:r>
                      <a:r>
                        <a:rPr lang="en-US" sz="1200" b="0" baseline="0" dirty="0" err="1">
                          <a:latin typeface="Cambria" pitchFamily="18" charset="0"/>
                        </a:rPr>
                        <a:t>Vilesh</a:t>
                      </a:r>
                      <a:r>
                        <a:rPr lang="en-US" sz="1200" b="0" baseline="0" dirty="0">
                          <a:latin typeface="Cambria" pitchFamily="18" charset="0"/>
                        </a:rPr>
                        <a:t> Bilimoria has won students’ award for excellence in documentation of </a:t>
                      </a:r>
                      <a:r>
                        <a:rPr lang="en-US" sz="1200" b="0" baseline="0" dirty="0" err="1">
                          <a:latin typeface="Cambria" pitchFamily="18" charset="0"/>
                        </a:rPr>
                        <a:t>architectutal</a:t>
                      </a:r>
                      <a:r>
                        <a:rPr lang="en-US" sz="1200" b="0" baseline="0" dirty="0">
                          <a:latin typeface="Cambria" pitchFamily="18" charset="0"/>
                        </a:rPr>
                        <a:t> heritage 2021 by COA TRC Pune.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8304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Cambria" pitchFamily="18" charset="0"/>
                        </a:rPr>
                        <a:t>3.</a:t>
                      </a:r>
                    </a:p>
                    <a:p>
                      <a:pPr algn="ctr"/>
                      <a:endParaRPr lang="en-US" sz="1200" dirty="0">
                        <a:latin typeface="Cambria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just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>
                          <a:latin typeface="Cambria" pitchFamily="18" charset="0"/>
                        </a:rPr>
                        <a:t>Related</a:t>
                      </a:r>
                      <a:r>
                        <a:rPr lang="en-US" sz="1200" b="1" baseline="0" dirty="0">
                          <a:latin typeface="Cambria" pitchFamily="18" charset="0"/>
                        </a:rPr>
                        <a:t> Study </a:t>
                      </a:r>
                      <a:r>
                        <a:rPr lang="en-US" sz="1200" b="1" baseline="0" dirty="0" err="1">
                          <a:latin typeface="Cambria" pitchFamily="18" charset="0"/>
                        </a:rPr>
                        <a:t>Programme</a:t>
                      </a:r>
                      <a:r>
                        <a:rPr lang="en-US" sz="1200" b="1" baseline="0" dirty="0">
                          <a:latin typeface="Cambria" pitchFamily="18" charset="0"/>
                        </a:rPr>
                        <a:t> </a:t>
                      </a:r>
                      <a:r>
                        <a:rPr lang="en-US" sz="1200" b="1" dirty="0">
                          <a:latin typeface="Cambria" pitchFamily="18" charset="0"/>
                        </a:rPr>
                        <a:t>Exhibition &amp; Review</a:t>
                      </a:r>
                      <a:r>
                        <a:rPr lang="en-US" sz="1200" b="1" baseline="0" dirty="0">
                          <a:latin typeface="Cambria" pitchFamily="18" charset="0"/>
                        </a:rPr>
                        <a:t> </a:t>
                      </a:r>
                      <a:r>
                        <a:rPr lang="en-US" sz="1200" dirty="0">
                          <a:latin typeface="Cambria" pitchFamily="18" charset="0"/>
                        </a:rPr>
                        <a:t>open for public viewing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8304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Cambria" pitchFamily="18" charset="0"/>
                        </a:rPr>
                        <a:t>4.</a:t>
                      </a:r>
                    </a:p>
                    <a:p>
                      <a:pPr algn="ctr"/>
                      <a:endParaRPr lang="en-US" sz="1200" dirty="0">
                        <a:latin typeface="Cambria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n-IN" sz="1200" i="0" kern="1200" dirty="0">
                          <a:solidFill>
                            <a:schemeClr val="dk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+mn-cs"/>
                        </a:rPr>
                        <a:t>Ar. Aditi Joshi has completed AICTE approved 8 weeks FDP on </a:t>
                      </a:r>
                      <a:r>
                        <a:rPr lang="en-IN" sz="1200" b="1" i="0" kern="1200" dirty="0">
                          <a:solidFill>
                            <a:schemeClr val="dk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+mn-cs"/>
                        </a:rPr>
                        <a:t>Contemporary Architecture and Design </a:t>
                      </a:r>
                      <a:r>
                        <a:rPr lang="en-IN" sz="1200" i="0" kern="1200" dirty="0">
                          <a:solidFill>
                            <a:schemeClr val="dk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+mn-cs"/>
                        </a:rPr>
                        <a:t>by IIT </a:t>
                      </a:r>
                      <a:r>
                        <a:rPr lang="en-IN" sz="1200" i="0" kern="1200" dirty="0" err="1">
                          <a:solidFill>
                            <a:schemeClr val="dk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+mn-cs"/>
                        </a:rPr>
                        <a:t>Roorkey</a:t>
                      </a:r>
                      <a:endParaRPr lang="en-US" sz="1200" b="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0" y="9536668"/>
            <a:ext cx="6858000" cy="230832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Cambria" pitchFamily="18" charset="0"/>
              </a:rPr>
              <a:t>ANNUAL REPORT 2018-19 | 7</a:t>
            </a:r>
          </a:p>
        </p:txBody>
      </p:sp>
    </p:spTree>
    <p:extLst>
      <p:ext uri="{BB962C8B-B14F-4D97-AF65-F5344CB8AC3E}">
        <p14:creationId xmlns:p14="http://schemas.microsoft.com/office/powerpoint/2010/main" val="6449373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81000" y="381000"/>
            <a:ext cx="6400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latin typeface="Cambria" pitchFamily="18" charset="0"/>
              </a:rPr>
              <a:t>DETAILS OF CELLS &amp; COMMITTEES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82666014"/>
              </p:ext>
            </p:extLst>
          </p:nvPr>
        </p:nvGraphicFramePr>
        <p:xfrm>
          <a:off x="457200" y="909320"/>
          <a:ext cx="5908040" cy="841248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980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Cambria" pitchFamily="18" charset="0"/>
                        </a:rPr>
                        <a:t>Sr.</a:t>
                      </a:r>
                      <a:r>
                        <a:rPr lang="en-US" sz="1200" baseline="0" dirty="0">
                          <a:latin typeface="Cambria" pitchFamily="18" charset="0"/>
                        </a:rPr>
                        <a:t> No.</a:t>
                      </a:r>
                      <a:endParaRPr lang="en-US" sz="1200" dirty="0">
                        <a:latin typeface="Cambria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Cambria" pitchFamily="18" charset="0"/>
                        </a:rPr>
                        <a:t>CELL/COMMITTEE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Cambria" pitchFamily="18" charset="0"/>
                        </a:rPr>
                        <a:t>NAME OF THE MEMBER/S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Cambria" pitchFamily="18" charset="0"/>
                        </a:rPr>
                        <a:t>DESIGNATION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3680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latin typeface="Cambria" pitchFamily="18" charset="0"/>
                        </a:rPr>
                        <a:t>1.</a:t>
                      </a:r>
                    </a:p>
                  </a:txBody>
                  <a:tcPr anchor="ctr"/>
                </a:tc>
                <a:tc gridSpan="3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>
                          <a:latin typeface="Cambria" pitchFamily="18" charset="0"/>
                        </a:rPr>
                        <a:t>Institute-level</a:t>
                      </a:r>
                      <a:r>
                        <a:rPr lang="en-US" sz="1200" b="1" baseline="0" dirty="0">
                          <a:latin typeface="Cambria" pitchFamily="18" charset="0"/>
                        </a:rPr>
                        <a:t> </a:t>
                      </a:r>
                      <a:r>
                        <a:rPr lang="en-US" sz="1200" b="1" dirty="0">
                          <a:latin typeface="Cambria" pitchFamily="18" charset="0"/>
                        </a:rPr>
                        <a:t>NAAC Committees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8768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Cambria" pitchFamily="18" charset="0"/>
                        </a:rPr>
                        <a:t>i.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="1" i="1" dirty="0">
                          <a:latin typeface="Cambria" pitchFamily="18" charset="0"/>
                        </a:rPr>
                        <a:t>Criterion I</a:t>
                      </a:r>
                      <a:r>
                        <a:rPr lang="en-US" sz="1200" i="1" dirty="0">
                          <a:latin typeface="Cambria" pitchFamily="18" charset="0"/>
                        </a:rPr>
                        <a:t>: Curricular</a:t>
                      </a:r>
                      <a:r>
                        <a:rPr lang="en-US" sz="1200" i="1" baseline="0" dirty="0">
                          <a:latin typeface="Cambria" pitchFamily="18" charset="0"/>
                        </a:rPr>
                        <a:t> Aspects</a:t>
                      </a:r>
                      <a:endParaRPr lang="en-US" sz="1200" i="1" dirty="0">
                        <a:latin typeface="Cambria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Cambria" pitchFamily="18" charset="0"/>
                        </a:rPr>
                        <a:t>Prof.</a:t>
                      </a:r>
                      <a:r>
                        <a:rPr lang="en-US" sz="1200" baseline="0" dirty="0">
                          <a:latin typeface="Cambria" pitchFamily="18" charset="0"/>
                        </a:rPr>
                        <a:t> Manan Gandhi</a:t>
                      </a:r>
                      <a:endParaRPr lang="en-US" sz="1200" dirty="0">
                        <a:latin typeface="Cambria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i="1" baseline="0" dirty="0">
                          <a:latin typeface="Cambria" pitchFamily="18" charset="0"/>
                        </a:rPr>
                        <a:t>Coordinator</a:t>
                      </a:r>
                      <a:endParaRPr lang="en-US" sz="1200" i="1" dirty="0">
                        <a:latin typeface="Cambria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816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Cambria" pitchFamily="18" charset="0"/>
                        </a:rPr>
                        <a:t>ii.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="1" i="1" dirty="0">
                          <a:latin typeface="Cambria" pitchFamily="18" charset="0"/>
                        </a:rPr>
                        <a:t>Criterion II</a:t>
                      </a:r>
                      <a:r>
                        <a:rPr lang="en-US" sz="1200" i="1" dirty="0">
                          <a:latin typeface="Cambria" pitchFamily="18" charset="0"/>
                        </a:rPr>
                        <a:t>: Teaching‐ Learning and Evaluation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Cambria" pitchFamily="18" charset="0"/>
                        </a:rPr>
                        <a:t>Prof.</a:t>
                      </a:r>
                      <a:r>
                        <a:rPr lang="en-US" sz="1200" baseline="0" dirty="0">
                          <a:latin typeface="Cambria" pitchFamily="18" charset="0"/>
                        </a:rPr>
                        <a:t> Aditi Joshi</a:t>
                      </a:r>
                      <a:endParaRPr lang="en-US" sz="1200" dirty="0">
                        <a:latin typeface="Cambria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i="1" baseline="0" dirty="0">
                          <a:latin typeface="Cambria" pitchFamily="18" charset="0"/>
                        </a:rPr>
                        <a:t>Coordinator</a:t>
                      </a:r>
                      <a:endParaRPr lang="en-US" sz="1200" i="1" dirty="0">
                        <a:latin typeface="Cambria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59080">
                <a:tc rowSpan="2"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Cambria" pitchFamily="18" charset="0"/>
                        </a:rPr>
                        <a:t>iii.</a:t>
                      </a: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l"/>
                      <a:r>
                        <a:rPr lang="en-US" sz="1200" b="1" i="1" dirty="0">
                          <a:latin typeface="Cambria" pitchFamily="18" charset="0"/>
                        </a:rPr>
                        <a:t>Criterion III</a:t>
                      </a:r>
                      <a:r>
                        <a:rPr lang="en-US" sz="1200" i="1" dirty="0">
                          <a:latin typeface="Cambria" pitchFamily="18" charset="0"/>
                        </a:rPr>
                        <a:t>: Research, Consultancy and Extension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Cambria" pitchFamily="18" charset="0"/>
                        </a:rPr>
                        <a:t>Prof.</a:t>
                      </a:r>
                      <a:r>
                        <a:rPr lang="en-US" sz="1200" baseline="0" dirty="0">
                          <a:latin typeface="Cambria" pitchFamily="18" charset="0"/>
                        </a:rPr>
                        <a:t> </a:t>
                      </a:r>
                      <a:r>
                        <a:rPr lang="en-US" sz="1200" baseline="0" dirty="0" err="1">
                          <a:latin typeface="Cambria" pitchFamily="18" charset="0"/>
                        </a:rPr>
                        <a:t>Kruti</a:t>
                      </a:r>
                      <a:r>
                        <a:rPr lang="en-US" sz="1200" baseline="0" dirty="0">
                          <a:latin typeface="Cambria" pitchFamily="18" charset="0"/>
                        </a:rPr>
                        <a:t> Joshi</a:t>
                      </a:r>
                      <a:endParaRPr lang="en-US" sz="1200" dirty="0">
                        <a:latin typeface="Cambria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i="1" baseline="0" dirty="0">
                          <a:latin typeface="Cambria" pitchFamily="18" charset="0"/>
                        </a:rPr>
                        <a:t>Coordinator</a:t>
                      </a:r>
                      <a:endParaRPr lang="en-US" sz="1200" i="1" dirty="0">
                        <a:latin typeface="Cambria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59080"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latin typeface="Cambria" pitchFamily="18" charset="0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latin typeface="Cambria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200" i="1" dirty="0">
                        <a:latin typeface="Cambria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59080">
                <a:tc rowSpan="2"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Cambria" pitchFamily="18" charset="0"/>
                        </a:rPr>
                        <a:t>iv.</a:t>
                      </a: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l"/>
                      <a:r>
                        <a:rPr lang="en-US" sz="1200" b="1" i="1" dirty="0">
                          <a:latin typeface="Cambria" pitchFamily="18" charset="0"/>
                        </a:rPr>
                        <a:t>Criterion IV</a:t>
                      </a:r>
                      <a:r>
                        <a:rPr lang="en-US" sz="1200" i="1" dirty="0">
                          <a:latin typeface="Cambria" pitchFamily="18" charset="0"/>
                        </a:rPr>
                        <a:t>: Infrastructure and Learning Resources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Cambria" pitchFamily="18" charset="0"/>
                        </a:rPr>
                        <a:t>Prof.</a:t>
                      </a:r>
                      <a:r>
                        <a:rPr lang="en-US" sz="1200" baseline="0" dirty="0">
                          <a:latin typeface="Cambria" pitchFamily="18" charset="0"/>
                        </a:rPr>
                        <a:t> Anand Mehta</a:t>
                      </a:r>
                      <a:endParaRPr lang="en-US" sz="1200" dirty="0">
                        <a:latin typeface="Cambria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i="1" baseline="0" dirty="0">
                          <a:latin typeface="Cambria" pitchFamily="18" charset="0"/>
                        </a:rPr>
                        <a:t>Coordinator</a:t>
                      </a:r>
                      <a:endParaRPr lang="en-US" sz="1200" i="1" dirty="0">
                        <a:latin typeface="Cambria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59080"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latin typeface="Cambria" pitchFamily="18" charset="0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latin typeface="Cambria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200" i="1" dirty="0">
                        <a:latin typeface="Cambria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59080">
                <a:tc rowSpan="2"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Cambria" pitchFamily="18" charset="0"/>
                        </a:rPr>
                        <a:t>v.</a:t>
                      </a: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l"/>
                      <a:r>
                        <a:rPr lang="en-US" sz="1200" b="1" i="1" dirty="0">
                          <a:latin typeface="Cambria" pitchFamily="18" charset="0"/>
                        </a:rPr>
                        <a:t>Criterion V</a:t>
                      </a:r>
                      <a:r>
                        <a:rPr lang="en-US" sz="1200" i="1" dirty="0">
                          <a:latin typeface="Cambria" pitchFamily="18" charset="0"/>
                        </a:rPr>
                        <a:t>:</a:t>
                      </a:r>
                      <a:r>
                        <a:rPr lang="en-US" sz="1200" i="1" baseline="0" dirty="0">
                          <a:latin typeface="Cambria" pitchFamily="18" charset="0"/>
                        </a:rPr>
                        <a:t> Student Support and Progression</a:t>
                      </a:r>
                      <a:endParaRPr lang="en-US" sz="1200" i="1" dirty="0">
                        <a:latin typeface="Cambria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Cambria" pitchFamily="18" charset="0"/>
                        </a:rPr>
                        <a:t>Prof.</a:t>
                      </a:r>
                      <a:r>
                        <a:rPr lang="en-US" sz="1200" baseline="0" dirty="0">
                          <a:latin typeface="Cambria" pitchFamily="18" charset="0"/>
                        </a:rPr>
                        <a:t> Manan Gandhi</a:t>
                      </a:r>
                      <a:endParaRPr lang="en-US" sz="1200" dirty="0">
                        <a:latin typeface="Cambria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i="1" baseline="0" dirty="0">
                          <a:latin typeface="Cambria" pitchFamily="18" charset="0"/>
                        </a:rPr>
                        <a:t>Coordinator</a:t>
                      </a:r>
                      <a:endParaRPr lang="en-US" sz="1200" i="1" dirty="0">
                        <a:latin typeface="Cambria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59080"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latin typeface="Cambria" pitchFamily="18" charset="0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latin typeface="Cambria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200" i="1" dirty="0">
                        <a:latin typeface="Cambria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59080">
                <a:tc rowSpan="2"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Cambria" pitchFamily="18" charset="0"/>
                        </a:rPr>
                        <a:t>vi.</a:t>
                      </a: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l"/>
                      <a:r>
                        <a:rPr lang="en-US" sz="1200" b="1" i="1" dirty="0">
                          <a:latin typeface="Cambria" pitchFamily="18" charset="0"/>
                        </a:rPr>
                        <a:t>Criterion VI</a:t>
                      </a:r>
                      <a:r>
                        <a:rPr lang="en-US" sz="1200" i="1" dirty="0">
                          <a:latin typeface="Cambria" pitchFamily="18" charset="0"/>
                        </a:rPr>
                        <a:t>:</a:t>
                      </a:r>
                      <a:r>
                        <a:rPr lang="en-US" sz="1200" i="1" baseline="0" dirty="0">
                          <a:latin typeface="Cambria" pitchFamily="18" charset="0"/>
                        </a:rPr>
                        <a:t> Governance, Leadership &amp; Management</a:t>
                      </a:r>
                      <a:endParaRPr lang="en-US" sz="1200" i="1" dirty="0">
                        <a:latin typeface="Cambria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Cambria" pitchFamily="18" charset="0"/>
                        </a:rPr>
                        <a:t>Prof.</a:t>
                      </a:r>
                      <a:r>
                        <a:rPr lang="en-US" sz="1200" baseline="0" dirty="0">
                          <a:latin typeface="Cambria" pitchFamily="18" charset="0"/>
                        </a:rPr>
                        <a:t> </a:t>
                      </a:r>
                      <a:r>
                        <a:rPr lang="en-US" sz="1200" baseline="0" dirty="0" err="1">
                          <a:latin typeface="Cambria" pitchFamily="18" charset="0"/>
                        </a:rPr>
                        <a:t>Dhruti</a:t>
                      </a:r>
                      <a:r>
                        <a:rPr lang="en-US" sz="1200" baseline="0" dirty="0">
                          <a:latin typeface="Cambria" pitchFamily="18" charset="0"/>
                        </a:rPr>
                        <a:t> Shah</a:t>
                      </a:r>
                      <a:endParaRPr lang="en-US" sz="1200" dirty="0">
                        <a:latin typeface="Cambria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i="1" baseline="0" dirty="0">
                          <a:latin typeface="Cambria" pitchFamily="18" charset="0"/>
                        </a:rPr>
                        <a:t>Coordinator</a:t>
                      </a:r>
                      <a:endParaRPr lang="en-US" sz="1200" i="1" dirty="0">
                        <a:latin typeface="Cambria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59080"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latin typeface="Cambria" pitchFamily="18" charset="0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latin typeface="Cambria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200" i="1" dirty="0">
                        <a:latin typeface="Cambria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59080">
                <a:tc rowSpan="2"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Cambria" pitchFamily="18" charset="0"/>
                        </a:rPr>
                        <a:t>vii.</a:t>
                      </a: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l"/>
                      <a:r>
                        <a:rPr lang="en-US" sz="1200" b="1" i="1" dirty="0">
                          <a:latin typeface="Cambria" pitchFamily="18" charset="0"/>
                        </a:rPr>
                        <a:t>Criterion VII</a:t>
                      </a:r>
                      <a:r>
                        <a:rPr lang="en-US" sz="1200" i="1" dirty="0">
                          <a:latin typeface="Cambria" pitchFamily="18" charset="0"/>
                        </a:rPr>
                        <a:t>: Innovations and Best Practices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Cambria" pitchFamily="18" charset="0"/>
                        </a:rPr>
                        <a:t>Prof.</a:t>
                      </a:r>
                      <a:r>
                        <a:rPr lang="en-US" sz="1200" baseline="0" dirty="0">
                          <a:latin typeface="Cambria" pitchFamily="18" charset="0"/>
                        </a:rPr>
                        <a:t> </a:t>
                      </a:r>
                      <a:r>
                        <a:rPr lang="en-US" sz="1200" baseline="0" dirty="0" err="1">
                          <a:latin typeface="Cambria" pitchFamily="18" charset="0"/>
                        </a:rPr>
                        <a:t>Kshiteej</a:t>
                      </a:r>
                      <a:r>
                        <a:rPr lang="en-US" sz="1200" baseline="0" dirty="0">
                          <a:latin typeface="Cambria" pitchFamily="18" charset="0"/>
                        </a:rPr>
                        <a:t> Bhatt</a:t>
                      </a:r>
                      <a:endParaRPr lang="en-US" sz="1200" dirty="0">
                        <a:latin typeface="Cambria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i="1" baseline="0" dirty="0">
                          <a:latin typeface="Cambria" pitchFamily="18" charset="0"/>
                        </a:rPr>
                        <a:t>Coordinator</a:t>
                      </a:r>
                      <a:endParaRPr lang="en-US" sz="1200" i="1" dirty="0">
                        <a:latin typeface="Cambria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59080"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latin typeface="Cambria" pitchFamily="18" charset="0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latin typeface="Cambria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200" i="1" dirty="0">
                        <a:latin typeface="Cambria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59080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latin typeface="Cambria" pitchFamily="18" charset="0"/>
                        </a:rPr>
                        <a:t>2.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="1" dirty="0">
                          <a:latin typeface="Cambria" pitchFamily="18" charset="0"/>
                        </a:rPr>
                        <a:t>Academic</a:t>
                      </a:r>
                      <a:r>
                        <a:rPr lang="en-US" sz="1200" b="1" baseline="0" dirty="0">
                          <a:latin typeface="Cambria" pitchFamily="18" charset="0"/>
                        </a:rPr>
                        <a:t> Development Cell</a:t>
                      </a:r>
                      <a:endParaRPr lang="en-US" sz="1200" dirty="0">
                        <a:latin typeface="Cambria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Cambria" pitchFamily="18" charset="0"/>
                        </a:rPr>
                        <a:t>Prof.</a:t>
                      </a:r>
                      <a:r>
                        <a:rPr lang="en-US" sz="1200" baseline="0" dirty="0">
                          <a:latin typeface="Cambria" pitchFamily="18" charset="0"/>
                        </a:rPr>
                        <a:t> </a:t>
                      </a:r>
                      <a:r>
                        <a:rPr lang="en-US" sz="1200" baseline="0" dirty="0" err="1">
                          <a:latin typeface="Cambria" pitchFamily="18" charset="0"/>
                        </a:rPr>
                        <a:t>Sandeepsingh</a:t>
                      </a:r>
                      <a:r>
                        <a:rPr lang="en-US" sz="1200" baseline="0" dirty="0">
                          <a:latin typeface="Cambria" pitchFamily="18" charset="0"/>
                        </a:rPr>
                        <a:t> Sisodia</a:t>
                      </a:r>
                      <a:endParaRPr lang="en-US" sz="1200" dirty="0">
                        <a:latin typeface="Cambria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aseline="0" dirty="0">
                          <a:latin typeface="Cambria" pitchFamily="18" charset="0"/>
                        </a:rPr>
                        <a:t>Institute-level Coordinator</a:t>
                      </a:r>
                      <a:endParaRPr lang="en-US" sz="1200" dirty="0">
                        <a:latin typeface="Cambria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59080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latin typeface="Cambria" pitchFamily="18" charset="0"/>
                        </a:rPr>
                        <a:t>3.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="1" dirty="0">
                          <a:latin typeface="Cambria" pitchFamily="18" charset="0"/>
                        </a:rPr>
                        <a:t>Examination Coordinator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Cambria" pitchFamily="18" charset="0"/>
                        </a:rPr>
                        <a:t>Prof. Umesh Pathak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aseline="0" dirty="0">
                          <a:latin typeface="Cambria" pitchFamily="18" charset="0"/>
                        </a:rPr>
                        <a:t>Institute-level Coordinator</a:t>
                      </a:r>
                      <a:endParaRPr lang="en-US" sz="1200" dirty="0">
                        <a:latin typeface="Cambria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59080">
                <a:tc rowSpan="3"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latin typeface="Cambria" pitchFamily="18" charset="0"/>
                        </a:rPr>
                        <a:t>4.</a:t>
                      </a:r>
                    </a:p>
                  </a:txBody>
                  <a:tcPr anchor="ctr"/>
                </a:tc>
                <a:tc rowSpan="3">
                  <a:txBody>
                    <a:bodyPr/>
                    <a:lstStyle/>
                    <a:p>
                      <a:pPr algn="l"/>
                      <a:r>
                        <a:rPr lang="en-US" sz="1200" b="1" dirty="0">
                          <a:latin typeface="Cambria" pitchFamily="18" charset="0"/>
                        </a:rPr>
                        <a:t>Library Committee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Cambria" pitchFamily="18" charset="0"/>
                        </a:rPr>
                        <a:t>Prof. Sandeepsingh Sisodia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Cambria" pitchFamily="18" charset="0"/>
                        </a:rPr>
                        <a:t>Head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latin typeface="Cambria" pitchFamily="18" charset="0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l"/>
                      <a:endParaRPr lang="en-US" sz="1200" dirty="0">
                        <a:latin typeface="Cambria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Cambria" pitchFamily="18" charset="0"/>
                        </a:rPr>
                        <a:t>Mr. </a:t>
                      </a:r>
                      <a:r>
                        <a:rPr lang="en-US" sz="1200" dirty="0" err="1">
                          <a:latin typeface="Cambria" pitchFamily="18" charset="0"/>
                        </a:rPr>
                        <a:t>Jayant</a:t>
                      </a:r>
                      <a:r>
                        <a:rPr lang="en-US" sz="1200" baseline="0" dirty="0">
                          <a:latin typeface="Cambria" pitchFamily="18" charset="0"/>
                        </a:rPr>
                        <a:t> Patel</a:t>
                      </a:r>
                      <a:endParaRPr lang="en-US" sz="1200" dirty="0">
                        <a:latin typeface="Cambria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Cambria" pitchFamily="18" charset="0"/>
                        </a:rPr>
                        <a:t>Librarian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21920">
                <a:tc vMerge="1">
                  <a:txBody>
                    <a:bodyPr/>
                    <a:lstStyle/>
                    <a:p>
                      <a:pPr algn="ctr"/>
                      <a:endParaRPr lang="en-US" sz="1200" b="1" dirty="0">
                        <a:latin typeface="Cambria" pitchFamily="18" charset="0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l"/>
                      <a:endParaRPr lang="en-US" sz="1200" b="1" dirty="0">
                        <a:latin typeface="Cambria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Cambria" pitchFamily="18" charset="0"/>
                        </a:rPr>
                        <a:t>Prof. </a:t>
                      </a:r>
                      <a:r>
                        <a:rPr lang="en-US" sz="1200" dirty="0" err="1">
                          <a:latin typeface="Cambria" pitchFamily="18" charset="0"/>
                        </a:rPr>
                        <a:t>Kruti</a:t>
                      </a:r>
                      <a:r>
                        <a:rPr lang="en-US" sz="1200" dirty="0">
                          <a:latin typeface="Cambria" pitchFamily="18" charset="0"/>
                        </a:rPr>
                        <a:t> Joshi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Cambria" pitchFamily="18" charset="0"/>
                        </a:rPr>
                        <a:t>RBSA member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52400">
                <a:tc rowSpan="2"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latin typeface="Cambria" pitchFamily="18" charset="0"/>
                        </a:rPr>
                        <a:t>5.</a:t>
                      </a: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l"/>
                      <a:r>
                        <a:rPr lang="en-US" sz="1200" b="1" dirty="0">
                          <a:latin typeface="Cambria" pitchFamily="18" charset="0"/>
                        </a:rPr>
                        <a:t>NASA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Prof. Shaunak</a:t>
                      </a:r>
                      <a:r>
                        <a:rPr lang="en-US" sz="1200" baseline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 Desai</a:t>
                      </a:r>
                      <a:endParaRPr lang="en-US" sz="1200" dirty="0">
                        <a:solidFill>
                          <a:schemeClr val="tx1"/>
                        </a:solidFill>
                        <a:latin typeface="Cambria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Faculty Chair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259080">
                <a:tc vMerge="1">
                  <a:txBody>
                    <a:bodyPr/>
                    <a:lstStyle/>
                    <a:p>
                      <a:pPr algn="ctr"/>
                      <a:endParaRPr lang="en-US" sz="1200" b="1" dirty="0">
                        <a:latin typeface="Cambria" pitchFamily="18" charset="0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l"/>
                      <a:endParaRPr lang="en-US" sz="1200" b="1" dirty="0">
                        <a:latin typeface="Cambria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Prof. Rohan Desai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Associate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259080">
                <a:tc rowSpan="2"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latin typeface="Cambria" pitchFamily="18" charset="0"/>
                        </a:rPr>
                        <a:t>6.</a:t>
                      </a: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l"/>
                      <a:r>
                        <a:rPr lang="en-US" sz="1200" b="1" dirty="0">
                          <a:latin typeface="Cambria" pitchFamily="18" charset="0"/>
                        </a:rPr>
                        <a:t>RSPs</a:t>
                      </a:r>
                      <a:r>
                        <a:rPr lang="en-US" sz="1200" b="1" baseline="0" dirty="0">
                          <a:latin typeface="Cambria" pitchFamily="18" charset="0"/>
                        </a:rPr>
                        <a:t> – National &amp; International</a:t>
                      </a:r>
                      <a:endParaRPr lang="en-US" sz="1200" b="1" dirty="0">
                        <a:latin typeface="Cambria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Prof. Sumesh Modi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Chair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259080">
                <a:tc vMerge="1">
                  <a:txBody>
                    <a:bodyPr/>
                    <a:lstStyle/>
                    <a:p>
                      <a:pPr algn="ctr"/>
                      <a:endParaRPr lang="en-US" sz="1200" b="1" dirty="0">
                        <a:latin typeface="Cambria" pitchFamily="18" charset="0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l"/>
                      <a:endParaRPr lang="en-US" sz="1200" b="1" dirty="0">
                        <a:latin typeface="Cambria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Prof. Shaunak Desai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Coordinator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259080">
                <a:tc rowSpan="2"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latin typeface="Cambria" pitchFamily="18" charset="0"/>
                        </a:rPr>
                        <a:t>7.</a:t>
                      </a: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l"/>
                      <a:r>
                        <a:rPr lang="en-US" sz="1200" b="1" dirty="0">
                          <a:latin typeface="Cambria" pitchFamily="18" charset="0"/>
                        </a:rPr>
                        <a:t>Institute Information System (IIS)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Cambria" pitchFamily="18" charset="0"/>
                        </a:rPr>
                        <a:t>Prof. Anand</a:t>
                      </a:r>
                      <a:r>
                        <a:rPr lang="en-US" sz="1200" baseline="0" dirty="0">
                          <a:latin typeface="Cambria" pitchFamily="18" charset="0"/>
                        </a:rPr>
                        <a:t> Mehta</a:t>
                      </a:r>
                      <a:endParaRPr lang="en-US" sz="1200" dirty="0">
                        <a:latin typeface="Cambria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Cambria" pitchFamily="18" charset="0"/>
                        </a:rPr>
                        <a:t>Coordinator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  <a:tr h="259080">
                <a:tc vMerge="1">
                  <a:txBody>
                    <a:bodyPr/>
                    <a:lstStyle/>
                    <a:p>
                      <a:pPr algn="ctr"/>
                      <a:endParaRPr lang="en-US" sz="1200" b="1" dirty="0">
                        <a:latin typeface="Cambria" pitchFamily="18" charset="0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l"/>
                      <a:endParaRPr lang="en-US" sz="1200" b="1" dirty="0">
                        <a:latin typeface="Cambria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Cambria" pitchFamily="18" charset="0"/>
                        </a:rPr>
                        <a:t>Prof. Dhaval Shah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Cambria" pitchFamily="18" charset="0"/>
                        </a:rPr>
                        <a:t>Sub-coordinator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26"/>
                  </a:ext>
                </a:extLst>
              </a:tr>
              <a:tr h="259080">
                <a:tc rowSpan="2"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latin typeface="Cambria" pitchFamily="18" charset="0"/>
                        </a:rPr>
                        <a:t>8.</a:t>
                      </a: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l"/>
                      <a:r>
                        <a:rPr lang="en-US" sz="1200" b="1" dirty="0">
                          <a:latin typeface="Cambria" pitchFamily="18" charset="0"/>
                        </a:rPr>
                        <a:t>Sports Committee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Cambria" pitchFamily="18" charset="0"/>
                        </a:rPr>
                        <a:t>Prof. Manan Gandhi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Cambria" pitchFamily="18" charset="0"/>
                        </a:rPr>
                        <a:t>Coordinator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27"/>
                  </a:ext>
                </a:extLst>
              </a:tr>
              <a:tr h="259080">
                <a:tc vMerge="1">
                  <a:txBody>
                    <a:bodyPr/>
                    <a:lstStyle/>
                    <a:p>
                      <a:pPr algn="ctr"/>
                      <a:endParaRPr lang="en-US" sz="1200" b="1" dirty="0">
                        <a:latin typeface="Cambria" pitchFamily="18" charset="0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l"/>
                      <a:endParaRPr lang="en-US" sz="1200" b="1" dirty="0">
                        <a:latin typeface="Cambria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Prof. Pritesh More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Sub-coordinator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28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0" y="9536668"/>
            <a:ext cx="6858000" cy="230832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Cambria" pitchFamily="18" charset="0"/>
              </a:rPr>
              <a:t>ANNUAL REPORT 2018-19 | 9</a:t>
            </a:r>
          </a:p>
        </p:txBody>
      </p:sp>
    </p:spTree>
    <p:extLst>
      <p:ext uri="{BB962C8B-B14F-4D97-AF65-F5344CB8AC3E}">
        <p14:creationId xmlns:p14="http://schemas.microsoft.com/office/powerpoint/2010/main" val="17069461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864</TotalTime>
  <Words>1850</Words>
  <Application>Microsoft Office PowerPoint</Application>
  <PresentationFormat>A4 Paper (210x297 mm)</PresentationFormat>
  <Paragraphs>439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Cambria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sony</dc:creator>
  <cp:lastModifiedBy>admin</cp:lastModifiedBy>
  <cp:revision>93</cp:revision>
  <dcterms:created xsi:type="dcterms:W3CDTF">2021-07-27T04:24:55Z</dcterms:created>
  <dcterms:modified xsi:type="dcterms:W3CDTF">2023-01-04T18:43:39Z</dcterms:modified>
</cp:coreProperties>
</file>